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35"/>
  </p:notes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 id="269" r:id="rId15"/>
    <p:sldId id="270" r:id="rId16"/>
    <p:sldId id="275" r:id="rId17"/>
    <p:sldId id="272" r:id="rId18"/>
    <p:sldId id="273" r:id="rId19"/>
    <p:sldId id="274" r:id="rId20"/>
    <p:sldId id="271" r:id="rId21"/>
    <p:sldId id="276" r:id="rId22"/>
    <p:sldId id="277" r:id="rId23"/>
    <p:sldId id="278" r:id="rId24"/>
    <p:sldId id="279" r:id="rId25"/>
    <p:sldId id="280" r:id="rId26"/>
    <p:sldId id="281" r:id="rId27"/>
    <p:sldId id="282" r:id="rId28"/>
    <p:sldId id="283" r:id="rId29"/>
    <p:sldId id="288" r:id="rId30"/>
    <p:sldId id="284" r:id="rId31"/>
    <p:sldId id="285" r:id="rId32"/>
    <p:sldId id="286" r:id="rId33"/>
    <p:sldId id="287"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729" autoAdjust="0"/>
  </p:normalViewPr>
  <p:slideViewPr>
    <p:cSldViewPr snapToGrid="0">
      <p:cViewPr varScale="1">
        <p:scale>
          <a:sx n="63" d="100"/>
          <a:sy n="63" d="100"/>
        </p:scale>
        <p:origin x="76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39FA26-C842-4F47-B7E0-FEC320AA90BE}" type="datetimeFigureOut">
              <a:rPr lang="en-GB" smtClean="0"/>
              <a:t>02/10/2021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CA232E-97A1-4B31-8D25-4FF5C9EB507C}" type="slidenum">
              <a:rPr lang="en-GB" smtClean="0"/>
              <a:t>‹#›</a:t>
            </a:fld>
            <a:endParaRPr lang="en-GB" dirty="0"/>
          </a:p>
        </p:txBody>
      </p:sp>
    </p:spTree>
    <p:extLst>
      <p:ext uri="{BB962C8B-B14F-4D97-AF65-F5344CB8AC3E}">
        <p14:creationId xmlns:p14="http://schemas.microsoft.com/office/powerpoint/2010/main" val="4026965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prek-math-te.stanford.edu/counting/additional-counting-video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we have an accompanying booklet. No need to write everything down!</a:t>
            </a:r>
          </a:p>
          <a:p>
            <a:r>
              <a:rPr lang="en-GB" dirty="0"/>
              <a:t>I have included some activity suggestions in the slides to make a workshop more interactive</a:t>
            </a:r>
          </a:p>
        </p:txBody>
      </p:sp>
      <p:sp>
        <p:nvSpPr>
          <p:cNvPr id="4" name="Slide Number Placeholder 3"/>
          <p:cNvSpPr>
            <a:spLocks noGrp="1"/>
          </p:cNvSpPr>
          <p:nvPr>
            <p:ph type="sldNum" sz="quarter" idx="5"/>
          </p:nvPr>
        </p:nvSpPr>
        <p:spPr/>
        <p:txBody>
          <a:bodyPr/>
          <a:lstStyle/>
          <a:p>
            <a:fld id="{97CA232E-97A1-4B31-8D25-4FF5C9EB507C}" type="slidenum">
              <a:rPr lang="en-GB" smtClean="0"/>
              <a:t>1</a:t>
            </a:fld>
            <a:endParaRPr lang="en-GB" dirty="0"/>
          </a:p>
        </p:txBody>
      </p:sp>
    </p:spTree>
    <p:extLst>
      <p:ext uri="{BB962C8B-B14F-4D97-AF65-F5344CB8AC3E}">
        <p14:creationId xmlns:p14="http://schemas.microsoft.com/office/powerpoint/2010/main" val="949722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CA232E-97A1-4B31-8D25-4FF5C9EB507C}" type="slidenum">
              <a:rPr lang="en-GB" smtClean="0"/>
              <a:t>12</a:t>
            </a:fld>
            <a:endParaRPr lang="en-GB" dirty="0"/>
          </a:p>
        </p:txBody>
      </p:sp>
    </p:spTree>
    <p:extLst>
      <p:ext uri="{BB962C8B-B14F-4D97-AF65-F5344CB8AC3E}">
        <p14:creationId xmlns:p14="http://schemas.microsoft.com/office/powerpoint/2010/main" val="4160856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CA232E-97A1-4B31-8D25-4FF5C9EB507C}" type="slidenum">
              <a:rPr lang="en-GB" smtClean="0"/>
              <a:t>13</a:t>
            </a:fld>
            <a:endParaRPr lang="en-GB" dirty="0"/>
          </a:p>
        </p:txBody>
      </p:sp>
    </p:spTree>
    <p:extLst>
      <p:ext uri="{BB962C8B-B14F-4D97-AF65-F5344CB8AC3E}">
        <p14:creationId xmlns:p14="http://schemas.microsoft.com/office/powerpoint/2010/main" val="1334409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CA232E-97A1-4B31-8D25-4FF5C9EB507C}" type="slidenum">
              <a:rPr lang="en-GB" smtClean="0"/>
              <a:t>15</a:t>
            </a:fld>
            <a:endParaRPr lang="en-GB" dirty="0"/>
          </a:p>
        </p:txBody>
      </p:sp>
    </p:spTree>
    <p:extLst>
      <p:ext uri="{BB962C8B-B14F-4D97-AF65-F5344CB8AC3E}">
        <p14:creationId xmlns:p14="http://schemas.microsoft.com/office/powerpoint/2010/main" val="4127129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Composition supports children’s fluency when calculating </a:t>
            </a:r>
          </a:p>
        </p:txBody>
      </p:sp>
      <p:sp>
        <p:nvSpPr>
          <p:cNvPr id="4" name="Slide Number Placeholder 3"/>
          <p:cNvSpPr>
            <a:spLocks noGrp="1"/>
          </p:cNvSpPr>
          <p:nvPr>
            <p:ph type="sldNum" sz="quarter" idx="5"/>
          </p:nvPr>
        </p:nvSpPr>
        <p:spPr/>
        <p:txBody>
          <a:bodyPr/>
          <a:lstStyle/>
          <a:p>
            <a:fld id="{97CA232E-97A1-4B31-8D25-4FF5C9EB507C}" type="slidenum">
              <a:rPr lang="en-GB" smtClean="0"/>
              <a:t>16</a:t>
            </a:fld>
            <a:endParaRPr lang="en-GB" dirty="0"/>
          </a:p>
        </p:txBody>
      </p:sp>
    </p:spTree>
    <p:extLst>
      <p:ext uri="{BB962C8B-B14F-4D97-AF65-F5344CB8AC3E}">
        <p14:creationId xmlns:p14="http://schemas.microsoft.com/office/powerpoint/2010/main" val="3781265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can be shared to explain the number bond diagram if appropriate. Also, demonstrates the Concrete, Pictorial, Abstract (CPA) approach</a:t>
            </a:r>
          </a:p>
        </p:txBody>
      </p:sp>
      <p:sp>
        <p:nvSpPr>
          <p:cNvPr id="4" name="Slide Number Placeholder 3"/>
          <p:cNvSpPr>
            <a:spLocks noGrp="1"/>
          </p:cNvSpPr>
          <p:nvPr>
            <p:ph type="sldNum" sz="quarter" idx="5"/>
          </p:nvPr>
        </p:nvSpPr>
        <p:spPr/>
        <p:txBody>
          <a:bodyPr/>
          <a:lstStyle/>
          <a:p>
            <a:fld id="{97CA232E-97A1-4B31-8D25-4FF5C9EB507C}" type="slidenum">
              <a:rPr lang="en-GB" smtClean="0"/>
              <a:t>17</a:t>
            </a:fld>
            <a:endParaRPr lang="en-GB" dirty="0"/>
          </a:p>
        </p:txBody>
      </p:sp>
    </p:spTree>
    <p:extLst>
      <p:ext uri="{BB962C8B-B14F-4D97-AF65-F5344CB8AC3E}">
        <p14:creationId xmlns:p14="http://schemas.microsoft.com/office/powerpoint/2010/main" val="1576159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Activity suggestion: </a:t>
            </a:r>
            <a:r>
              <a:rPr lang="en-GB" dirty="0"/>
              <a:t>Play bunny ears! </a:t>
            </a:r>
          </a:p>
          <a:p>
            <a:endParaRPr lang="en-GB" dirty="0"/>
          </a:p>
          <a:p>
            <a:r>
              <a:rPr lang="en-GB" dirty="0"/>
              <a:t>https://nrich.maths.org/content/id/14005/Number%20Talks%203.pdf</a:t>
            </a:r>
          </a:p>
        </p:txBody>
      </p:sp>
      <p:sp>
        <p:nvSpPr>
          <p:cNvPr id="4" name="Slide Number Placeholder 3"/>
          <p:cNvSpPr>
            <a:spLocks noGrp="1"/>
          </p:cNvSpPr>
          <p:nvPr>
            <p:ph type="sldNum" sz="quarter" idx="5"/>
          </p:nvPr>
        </p:nvSpPr>
        <p:spPr/>
        <p:txBody>
          <a:bodyPr/>
          <a:lstStyle/>
          <a:p>
            <a:fld id="{97CA232E-97A1-4B31-8D25-4FF5C9EB507C}" type="slidenum">
              <a:rPr lang="en-GB" smtClean="0"/>
              <a:t>19</a:t>
            </a:fld>
            <a:endParaRPr lang="en-GB" dirty="0"/>
          </a:p>
        </p:txBody>
      </p:sp>
    </p:spTree>
    <p:extLst>
      <p:ext uri="{BB962C8B-B14F-4D97-AF65-F5344CB8AC3E}">
        <p14:creationId xmlns:p14="http://schemas.microsoft.com/office/powerpoint/2010/main" val="2310597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CA232E-97A1-4B31-8D25-4FF5C9EB507C}" type="slidenum">
              <a:rPr lang="en-GB" smtClean="0"/>
              <a:t>20</a:t>
            </a:fld>
            <a:endParaRPr lang="en-GB" dirty="0"/>
          </a:p>
        </p:txBody>
      </p:sp>
    </p:spTree>
    <p:extLst>
      <p:ext uri="{BB962C8B-B14F-4D97-AF65-F5344CB8AC3E}">
        <p14:creationId xmlns:p14="http://schemas.microsoft.com/office/powerpoint/2010/main" val="2471492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Activity suggestion: </a:t>
            </a:r>
            <a:r>
              <a:rPr lang="en-GB" dirty="0"/>
              <a:t>make action patterns with a partner</a:t>
            </a:r>
          </a:p>
          <a:p>
            <a:endParaRPr lang="en-GB" dirty="0"/>
          </a:p>
        </p:txBody>
      </p:sp>
      <p:sp>
        <p:nvSpPr>
          <p:cNvPr id="4" name="Slide Number Placeholder 3"/>
          <p:cNvSpPr>
            <a:spLocks noGrp="1"/>
          </p:cNvSpPr>
          <p:nvPr>
            <p:ph type="sldNum" sz="quarter" idx="5"/>
          </p:nvPr>
        </p:nvSpPr>
        <p:spPr/>
        <p:txBody>
          <a:bodyPr/>
          <a:lstStyle/>
          <a:p>
            <a:fld id="{97CA232E-97A1-4B31-8D25-4FF5C9EB507C}" type="slidenum">
              <a:rPr lang="en-GB" smtClean="0"/>
              <a:t>22</a:t>
            </a:fld>
            <a:endParaRPr lang="en-GB" dirty="0"/>
          </a:p>
        </p:txBody>
      </p:sp>
    </p:spTree>
    <p:extLst>
      <p:ext uri="{BB962C8B-B14F-4D97-AF65-F5344CB8AC3E}">
        <p14:creationId xmlns:p14="http://schemas.microsoft.com/office/powerpoint/2010/main" val="3328747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CA232E-97A1-4B31-8D25-4FF5C9EB507C}" type="slidenum">
              <a:rPr lang="en-GB" smtClean="0"/>
              <a:t>28</a:t>
            </a:fld>
            <a:endParaRPr lang="en-GB" dirty="0"/>
          </a:p>
        </p:txBody>
      </p:sp>
    </p:spTree>
    <p:extLst>
      <p:ext uri="{BB962C8B-B14F-4D97-AF65-F5344CB8AC3E}">
        <p14:creationId xmlns:p14="http://schemas.microsoft.com/office/powerpoint/2010/main" val="2230372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Links back to slide 6 </a:t>
            </a:r>
          </a:p>
        </p:txBody>
      </p:sp>
      <p:sp>
        <p:nvSpPr>
          <p:cNvPr id="4" name="Slide Number Placeholder 3"/>
          <p:cNvSpPr>
            <a:spLocks noGrp="1"/>
          </p:cNvSpPr>
          <p:nvPr>
            <p:ph type="sldNum" sz="quarter" idx="5"/>
          </p:nvPr>
        </p:nvSpPr>
        <p:spPr/>
        <p:txBody>
          <a:bodyPr/>
          <a:lstStyle/>
          <a:p>
            <a:fld id="{97CA232E-97A1-4B31-8D25-4FF5C9EB507C}" type="slidenum">
              <a:rPr lang="en-GB" smtClean="0"/>
              <a:t>29</a:t>
            </a:fld>
            <a:endParaRPr lang="en-GB" dirty="0"/>
          </a:p>
        </p:txBody>
      </p:sp>
    </p:spTree>
    <p:extLst>
      <p:ext uri="{BB962C8B-B14F-4D97-AF65-F5344CB8AC3E}">
        <p14:creationId xmlns:p14="http://schemas.microsoft.com/office/powerpoint/2010/main" val="2911200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people will have positive memories of maths. Others may have had negative experiences. Discuss activities that may have been maths based without necessarily realising it. Most people who have shared positive shared experiences, focused on </a:t>
            </a:r>
            <a:r>
              <a:rPr lang="en-GB" b="1" dirty="0"/>
              <a:t>shared experiences </a:t>
            </a:r>
            <a:r>
              <a:rPr lang="en-GB" dirty="0"/>
              <a:t>and recalled games such as snap, snakes and ladders and hopscotch </a:t>
            </a:r>
          </a:p>
        </p:txBody>
      </p:sp>
      <p:sp>
        <p:nvSpPr>
          <p:cNvPr id="4" name="Slide Number Placeholder 3"/>
          <p:cNvSpPr>
            <a:spLocks noGrp="1"/>
          </p:cNvSpPr>
          <p:nvPr>
            <p:ph type="sldNum" sz="quarter" idx="5"/>
          </p:nvPr>
        </p:nvSpPr>
        <p:spPr/>
        <p:txBody>
          <a:bodyPr/>
          <a:lstStyle/>
          <a:p>
            <a:fld id="{97CA232E-97A1-4B31-8D25-4FF5C9EB507C}" type="slidenum">
              <a:rPr lang="en-GB" smtClean="0"/>
              <a:t>3</a:t>
            </a:fld>
            <a:endParaRPr lang="en-GB" dirty="0"/>
          </a:p>
        </p:txBody>
      </p:sp>
    </p:spTree>
    <p:extLst>
      <p:ext uri="{BB962C8B-B14F-4D97-AF65-F5344CB8AC3E}">
        <p14:creationId xmlns:p14="http://schemas.microsoft.com/office/powerpoint/2010/main" val="3486092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Again, you may want to refer to the importance of developing a </a:t>
            </a:r>
            <a:r>
              <a:rPr lang="en-GB" b="1" dirty="0"/>
              <a:t>deep understanding of numbers to 10. </a:t>
            </a:r>
            <a:r>
              <a:rPr lang="en-GB" b="0" dirty="0"/>
              <a:t>These questions can help to challenge children working with numbers to 10 </a:t>
            </a:r>
            <a:endParaRPr lang="en-GB" b="1" dirty="0"/>
          </a:p>
        </p:txBody>
      </p:sp>
      <p:sp>
        <p:nvSpPr>
          <p:cNvPr id="4" name="Slide Number Placeholder 3"/>
          <p:cNvSpPr>
            <a:spLocks noGrp="1"/>
          </p:cNvSpPr>
          <p:nvPr>
            <p:ph type="sldNum" sz="quarter" idx="5"/>
          </p:nvPr>
        </p:nvSpPr>
        <p:spPr/>
        <p:txBody>
          <a:bodyPr/>
          <a:lstStyle/>
          <a:p>
            <a:fld id="{97CA232E-97A1-4B31-8D25-4FF5C9EB507C}" type="slidenum">
              <a:rPr lang="en-GB" smtClean="0"/>
              <a:t>30</a:t>
            </a:fld>
            <a:endParaRPr lang="en-GB" dirty="0"/>
          </a:p>
        </p:txBody>
      </p:sp>
    </p:spTree>
    <p:extLst>
      <p:ext uri="{BB962C8B-B14F-4D97-AF65-F5344CB8AC3E}">
        <p14:creationId xmlns:p14="http://schemas.microsoft.com/office/powerpoint/2010/main" val="3309319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CA232E-97A1-4B31-8D25-4FF5C9EB507C}" type="slidenum">
              <a:rPr lang="en-GB" smtClean="0"/>
              <a:t>32</a:t>
            </a:fld>
            <a:endParaRPr lang="en-GB" dirty="0"/>
          </a:p>
        </p:txBody>
      </p:sp>
    </p:spTree>
    <p:extLst>
      <p:ext uri="{BB962C8B-B14F-4D97-AF65-F5344CB8AC3E}">
        <p14:creationId xmlns:p14="http://schemas.microsoft.com/office/powerpoint/2010/main" val="593970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CA232E-97A1-4B31-8D25-4FF5C9EB507C}" type="slidenum">
              <a:rPr lang="en-GB" smtClean="0"/>
              <a:t>33</a:t>
            </a:fld>
            <a:endParaRPr lang="en-GB" dirty="0"/>
          </a:p>
        </p:txBody>
      </p:sp>
    </p:spTree>
    <p:extLst>
      <p:ext uri="{BB962C8B-B14F-4D97-AF65-F5344CB8AC3E}">
        <p14:creationId xmlns:p14="http://schemas.microsoft.com/office/powerpoint/2010/main" val="4186017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Evaluating our own attitudes to maths will help us to support our children</a:t>
            </a:r>
          </a:p>
        </p:txBody>
      </p:sp>
      <p:sp>
        <p:nvSpPr>
          <p:cNvPr id="4" name="Slide Number Placeholder 3"/>
          <p:cNvSpPr>
            <a:spLocks noGrp="1"/>
          </p:cNvSpPr>
          <p:nvPr>
            <p:ph type="sldNum" sz="quarter" idx="5"/>
          </p:nvPr>
        </p:nvSpPr>
        <p:spPr/>
        <p:txBody>
          <a:bodyPr/>
          <a:lstStyle/>
          <a:p>
            <a:fld id="{97CA232E-97A1-4B31-8D25-4FF5C9EB507C}" type="slidenum">
              <a:rPr lang="en-GB" smtClean="0"/>
              <a:t>4</a:t>
            </a:fld>
            <a:endParaRPr lang="en-GB" dirty="0"/>
          </a:p>
        </p:txBody>
      </p:sp>
    </p:spTree>
    <p:extLst>
      <p:ext uri="{BB962C8B-B14F-4D97-AF65-F5344CB8AC3E}">
        <p14:creationId xmlns:p14="http://schemas.microsoft.com/office/powerpoint/2010/main" val="1674157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are born with an innate mathematical ability. See ‘What to expect, when?’ for more information. This is referenced at the end of the presentation </a:t>
            </a:r>
          </a:p>
        </p:txBody>
      </p:sp>
      <p:sp>
        <p:nvSpPr>
          <p:cNvPr id="4" name="Slide Number Placeholder 3"/>
          <p:cNvSpPr>
            <a:spLocks noGrp="1"/>
          </p:cNvSpPr>
          <p:nvPr>
            <p:ph type="sldNum" sz="quarter" idx="5"/>
          </p:nvPr>
        </p:nvSpPr>
        <p:spPr/>
        <p:txBody>
          <a:bodyPr/>
          <a:lstStyle/>
          <a:p>
            <a:fld id="{97CA232E-97A1-4B31-8D25-4FF5C9EB507C}" type="slidenum">
              <a:rPr lang="en-GB" smtClean="0"/>
              <a:t>5</a:t>
            </a:fld>
            <a:endParaRPr lang="en-GB" dirty="0"/>
          </a:p>
        </p:txBody>
      </p:sp>
    </p:spTree>
    <p:extLst>
      <p:ext uri="{BB962C8B-B14F-4D97-AF65-F5344CB8AC3E}">
        <p14:creationId xmlns:p14="http://schemas.microsoft.com/office/powerpoint/2010/main" val="2816315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Emphasise the importance of using the daily routine, every day objects and the environment to talk about maths. Children need to understand that maths has a purpose</a:t>
            </a:r>
          </a:p>
        </p:txBody>
      </p:sp>
      <p:sp>
        <p:nvSpPr>
          <p:cNvPr id="4" name="Slide Number Placeholder 3"/>
          <p:cNvSpPr>
            <a:spLocks noGrp="1"/>
          </p:cNvSpPr>
          <p:nvPr>
            <p:ph type="sldNum" sz="quarter" idx="5"/>
          </p:nvPr>
        </p:nvSpPr>
        <p:spPr/>
        <p:txBody>
          <a:bodyPr/>
          <a:lstStyle/>
          <a:p>
            <a:fld id="{97CA232E-97A1-4B31-8D25-4FF5C9EB507C}" type="slidenum">
              <a:rPr lang="en-GB" smtClean="0"/>
              <a:t>6</a:t>
            </a:fld>
            <a:endParaRPr lang="en-GB" dirty="0"/>
          </a:p>
        </p:txBody>
      </p:sp>
    </p:spTree>
    <p:extLst>
      <p:ext uri="{BB962C8B-B14F-4D97-AF65-F5344CB8AC3E}">
        <p14:creationId xmlns:p14="http://schemas.microsoft.com/office/powerpoint/2010/main" val="3705390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Building Blocks to Early Years Maths. This is available on Learning Leads. </a:t>
            </a:r>
          </a:p>
          <a:p>
            <a:r>
              <a:rPr lang="en-GB" dirty="0"/>
              <a:t>Although, children are expected to count to 20, there is </a:t>
            </a:r>
            <a:r>
              <a:rPr lang="en-GB" b="1" dirty="0"/>
              <a:t>much research to suggest that children need develop a deep conceptual understanding of numbers to 10, the relationships between them and the patterns therein. </a:t>
            </a:r>
          </a:p>
        </p:txBody>
      </p:sp>
      <p:sp>
        <p:nvSpPr>
          <p:cNvPr id="4" name="Slide Number Placeholder 3"/>
          <p:cNvSpPr>
            <a:spLocks noGrp="1"/>
          </p:cNvSpPr>
          <p:nvPr>
            <p:ph type="sldNum" sz="quarter" idx="5"/>
          </p:nvPr>
        </p:nvSpPr>
        <p:spPr/>
        <p:txBody>
          <a:bodyPr/>
          <a:lstStyle/>
          <a:p>
            <a:fld id="{97CA232E-97A1-4B31-8D25-4FF5C9EB507C}" type="slidenum">
              <a:rPr lang="en-GB" smtClean="0"/>
              <a:t>7</a:t>
            </a:fld>
            <a:endParaRPr lang="en-GB" dirty="0"/>
          </a:p>
        </p:txBody>
      </p:sp>
    </p:spTree>
    <p:extLst>
      <p:ext uri="{BB962C8B-B14F-4D97-AF65-F5344CB8AC3E}">
        <p14:creationId xmlns:p14="http://schemas.microsoft.com/office/powerpoint/2010/main" val="1877931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each big idea one at a time and explore how parents can help at home </a:t>
            </a:r>
          </a:p>
        </p:txBody>
      </p:sp>
      <p:sp>
        <p:nvSpPr>
          <p:cNvPr id="4" name="Slide Number Placeholder 3"/>
          <p:cNvSpPr>
            <a:spLocks noGrp="1"/>
          </p:cNvSpPr>
          <p:nvPr>
            <p:ph type="sldNum" sz="quarter" idx="5"/>
          </p:nvPr>
        </p:nvSpPr>
        <p:spPr/>
        <p:txBody>
          <a:bodyPr/>
          <a:lstStyle/>
          <a:p>
            <a:fld id="{97CA232E-97A1-4B31-8D25-4FF5C9EB507C}" type="slidenum">
              <a:rPr lang="en-GB" smtClean="0"/>
              <a:t>8</a:t>
            </a:fld>
            <a:endParaRPr lang="en-GB" dirty="0"/>
          </a:p>
        </p:txBody>
      </p:sp>
    </p:spTree>
    <p:extLst>
      <p:ext uri="{BB962C8B-B14F-4D97-AF65-F5344CB8AC3E}">
        <p14:creationId xmlns:p14="http://schemas.microsoft.com/office/powerpoint/2010/main" val="1593252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will find a video of a child developing cardinality at: </a:t>
            </a:r>
            <a:r>
              <a:rPr lang="en-GB" altLang="en-US" dirty="0">
                <a:solidFill>
                  <a:schemeClr val="bg1">
                    <a:lumMod val="75000"/>
                  </a:schemeClr>
                </a:solidFill>
                <a:hlinkClick r:id="rId3"/>
              </a:rPr>
              <a:t>http://prek-math-te.stanford.edu/counting/additional-counting-videos</a:t>
            </a:r>
            <a:endParaRPr lang="en-GB" altLang="en-US" dirty="0">
              <a:solidFill>
                <a:schemeClr val="bg1">
                  <a:lumMod val="75000"/>
                </a:schemeClr>
              </a:solidFill>
            </a:endParaRPr>
          </a:p>
          <a:p>
            <a:endParaRPr lang="en-GB" dirty="0"/>
          </a:p>
        </p:txBody>
      </p:sp>
      <p:sp>
        <p:nvSpPr>
          <p:cNvPr id="4" name="Slide Number Placeholder 3"/>
          <p:cNvSpPr>
            <a:spLocks noGrp="1"/>
          </p:cNvSpPr>
          <p:nvPr>
            <p:ph type="sldNum" sz="quarter" idx="5"/>
          </p:nvPr>
        </p:nvSpPr>
        <p:spPr/>
        <p:txBody>
          <a:bodyPr/>
          <a:lstStyle/>
          <a:p>
            <a:fld id="{97CA232E-97A1-4B31-8D25-4FF5C9EB507C}" type="slidenum">
              <a:rPr lang="en-GB" smtClean="0"/>
              <a:t>9</a:t>
            </a:fld>
            <a:endParaRPr lang="en-GB" dirty="0"/>
          </a:p>
        </p:txBody>
      </p:sp>
    </p:spTree>
    <p:extLst>
      <p:ext uri="{BB962C8B-B14F-4D97-AF65-F5344CB8AC3E}">
        <p14:creationId xmlns:p14="http://schemas.microsoft.com/office/powerpoint/2010/main" val="4264521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 to a collection of nursery rhymes on </a:t>
            </a:r>
            <a:r>
              <a:rPr lang="en-GB" dirty="0" err="1"/>
              <a:t>cbeebies</a:t>
            </a:r>
            <a:r>
              <a:rPr lang="en-GB" dirty="0"/>
              <a:t> at the end of the slides</a:t>
            </a:r>
          </a:p>
        </p:txBody>
      </p:sp>
      <p:sp>
        <p:nvSpPr>
          <p:cNvPr id="4" name="Slide Number Placeholder 3"/>
          <p:cNvSpPr>
            <a:spLocks noGrp="1"/>
          </p:cNvSpPr>
          <p:nvPr>
            <p:ph type="sldNum" sz="quarter" idx="5"/>
          </p:nvPr>
        </p:nvSpPr>
        <p:spPr/>
        <p:txBody>
          <a:bodyPr/>
          <a:lstStyle/>
          <a:p>
            <a:fld id="{97CA232E-97A1-4B31-8D25-4FF5C9EB507C}" type="slidenum">
              <a:rPr lang="en-GB" smtClean="0"/>
              <a:t>11</a:t>
            </a:fld>
            <a:endParaRPr lang="en-GB" dirty="0"/>
          </a:p>
        </p:txBody>
      </p:sp>
    </p:spTree>
    <p:extLst>
      <p:ext uri="{BB962C8B-B14F-4D97-AF65-F5344CB8AC3E}">
        <p14:creationId xmlns:p14="http://schemas.microsoft.com/office/powerpoint/2010/main" val="1665207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E31DBB-BD65-4E71-9DFC-9D0ACEE3991D}" type="datetimeFigureOut">
              <a:rPr lang="en-GB" smtClean="0"/>
              <a:t>02/10/2021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5DDBF17-BBD1-4A02-98C5-26D5A3171A29}" type="slidenum">
              <a:rPr lang="en-GB" smtClean="0"/>
              <a:t>‹#›</a:t>
            </a:fld>
            <a:endParaRPr lang="en-GB" dirty="0"/>
          </a:p>
        </p:txBody>
      </p:sp>
    </p:spTree>
    <p:extLst>
      <p:ext uri="{BB962C8B-B14F-4D97-AF65-F5344CB8AC3E}">
        <p14:creationId xmlns:p14="http://schemas.microsoft.com/office/powerpoint/2010/main" val="3775315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E31DBB-BD65-4E71-9DFC-9D0ACEE3991D}" type="datetimeFigureOut">
              <a:rPr lang="en-GB" smtClean="0"/>
              <a:t>02/10/2021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5DDBF17-BBD1-4A02-98C5-26D5A3171A29}" type="slidenum">
              <a:rPr lang="en-GB" smtClean="0"/>
              <a:t>‹#›</a:t>
            </a:fld>
            <a:endParaRPr lang="en-GB" dirty="0"/>
          </a:p>
        </p:txBody>
      </p:sp>
    </p:spTree>
    <p:extLst>
      <p:ext uri="{BB962C8B-B14F-4D97-AF65-F5344CB8AC3E}">
        <p14:creationId xmlns:p14="http://schemas.microsoft.com/office/powerpoint/2010/main" val="735015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E31DBB-BD65-4E71-9DFC-9D0ACEE3991D}" type="datetimeFigureOut">
              <a:rPr lang="en-GB" smtClean="0"/>
              <a:t>02/10/2021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5DDBF17-BBD1-4A02-98C5-26D5A3171A29}"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46996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E31DBB-BD65-4E71-9DFC-9D0ACEE3991D}" type="datetimeFigureOut">
              <a:rPr lang="en-GB" smtClean="0"/>
              <a:t>02/10/2021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5DDBF17-BBD1-4A02-98C5-26D5A3171A29}" type="slidenum">
              <a:rPr lang="en-GB" smtClean="0"/>
              <a:t>‹#›</a:t>
            </a:fld>
            <a:endParaRPr lang="en-GB" dirty="0"/>
          </a:p>
        </p:txBody>
      </p:sp>
    </p:spTree>
    <p:extLst>
      <p:ext uri="{BB962C8B-B14F-4D97-AF65-F5344CB8AC3E}">
        <p14:creationId xmlns:p14="http://schemas.microsoft.com/office/powerpoint/2010/main" val="3771581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E31DBB-BD65-4E71-9DFC-9D0ACEE3991D}" type="datetimeFigureOut">
              <a:rPr lang="en-GB" smtClean="0"/>
              <a:t>02/10/2021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5DDBF17-BBD1-4A02-98C5-26D5A3171A29}"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4081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E31DBB-BD65-4E71-9DFC-9D0ACEE3991D}" type="datetimeFigureOut">
              <a:rPr lang="en-GB" smtClean="0"/>
              <a:t>02/10/2021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5DDBF17-BBD1-4A02-98C5-26D5A3171A29}" type="slidenum">
              <a:rPr lang="en-GB" smtClean="0"/>
              <a:t>‹#›</a:t>
            </a:fld>
            <a:endParaRPr lang="en-GB" dirty="0"/>
          </a:p>
        </p:txBody>
      </p:sp>
    </p:spTree>
    <p:extLst>
      <p:ext uri="{BB962C8B-B14F-4D97-AF65-F5344CB8AC3E}">
        <p14:creationId xmlns:p14="http://schemas.microsoft.com/office/powerpoint/2010/main" val="2356952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E31DBB-BD65-4E71-9DFC-9D0ACEE3991D}" type="datetimeFigureOut">
              <a:rPr lang="en-GB" smtClean="0"/>
              <a:t>02/10/2021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5DDBF17-BBD1-4A02-98C5-26D5A3171A29}" type="slidenum">
              <a:rPr lang="en-GB" smtClean="0"/>
              <a:t>‹#›</a:t>
            </a:fld>
            <a:endParaRPr lang="en-GB" dirty="0"/>
          </a:p>
        </p:txBody>
      </p:sp>
    </p:spTree>
    <p:extLst>
      <p:ext uri="{BB962C8B-B14F-4D97-AF65-F5344CB8AC3E}">
        <p14:creationId xmlns:p14="http://schemas.microsoft.com/office/powerpoint/2010/main" val="1768595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E31DBB-BD65-4E71-9DFC-9D0ACEE3991D}" type="datetimeFigureOut">
              <a:rPr lang="en-GB" smtClean="0"/>
              <a:t>02/10/2021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5DDBF17-BBD1-4A02-98C5-26D5A3171A29}" type="slidenum">
              <a:rPr lang="en-GB" smtClean="0"/>
              <a:t>‹#›</a:t>
            </a:fld>
            <a:endParaRPr lang="en-GB" dirty="0"/>
          </a:p>
        </p:txBody>
      </p:sp>
    </p:spTree>
    <p:extLst>
      <p:ext uri="{BB962C8B-B14F-4D97-AF65-F5344CB8AC3E}">
        <p14:creationId xmlns:p14="http://schemas.microsoft.com/office/powerpoint/2010/main" val="2273367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E31DBB-BD65-4E71-9DFC-9D0ACEE3991D}" type="datetimeFigureOut">
              <a:rPr lang="en-GB" smtClean="0"/>
              <a:t>02/10/2021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5DDBF17-BBD1-4A02-98C5-26D5A3171A29}" type="slidenum">
              <a:rPr lang="en-GB" smtClean="0"/>
              <a:t>‹#›</a:t>
            </a:fld>
            <a:endParaRPr lang="en-GB" dirty="0"/>
          </a:p>
        </p:txBody>
      </p:sp>
    </p:spTree>
    <p:extLst>
      <p:ext uri="{BB962C8B-B14F-4D97-AF65-F5344CB8AC3E}">
        <p14:creationId xmlns:p14="http://schemas.microsoft.com/office/powerpoint/2010/main" val="2741512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E31DBB-BD65-4E71-9DFC-9D0ACEE3991D}" type="datetimeFigureOut">
              <a:rPr lang="en-GB" smtClean="0"/>
              <a:t>02/10/2021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5DDBF17-BBD1-4A02-98C5-26D5A3171A29}" type="slidenum">
              <a:rPr lang="en-GB" smtClean="0"/>
              <a:t>‹#›</a:t>
            </a:fld>
            <a:endParaRPr lang="en-GB" dirty="0"/>
          </a:p>
        </p:txBody>
      </p:sp>
    </p:spTree>
    <p:extLst>
      <p:ext uri="{BB962C8B-B14F-4D97-AF65-F5344CB8AC3E}">
        <p14:creationId xmlns:p14="http://schemas.microsoft.com/office/powerpoint/2010/main" val="3265402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E31DBB-BD65-4E71-9DFC-9D0ACEE3991D}" type="datetimeFigureOut">
              <a:rPr lang="en-GB" smtClean="0"/>
              <a:t>02/10/2021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5DDBF17-BBD1-4A02-98C5-26D5A3171A29}" type="slidenum">
              <a:rPr lang="en-GB" smtClean="0"/>
              <a:t>‹#›</a:t>
            </a:fld>
            <a:endParaRPr lang="en-GB" dirty="0"/>
          </a:p>
        </p:txBody>
      </p:sp>
    </p:spTree>
    <p:extLst>
      <p:ext uri="{BB962C8B-B14F-4D97-AF65-F5344CB8AC3E}">
        <p14:creationId xmlns:p14="http://schemas.microsoft.com/office/powerpoint/2010/main" val="246270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E31DBB-BD65-4E71-9DFC-9D0ACEE3991D}" type="datetimeFigureOut">
              <a:rPr lang="en-GB" smtClean="0"/>
              <a:t>02/10/2021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5DDBF17-BBD1-4A02-98C5-26D5A3171A29}" type="slidenum">
              <a:rPr lang="en-GB" smtClean="0"/>
              <a:t>‹#›</a:t>
            </a:fld>
            <a:endParaRPr lang="en-GB" dirty="0"/>
          </a:p>
        </p:txBody>
      </p:sp>
    </p:spTree>
    <p:extLst>
      <p:ext uri="{BB962C8B-B14F-4D97-AF65-F5344CB8AC3E}">
        <p14:creationId xmlns:p14="http://schemas.microsoft.com/office/powerpoint/2010/main" val="3377113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E31DBB-BD65-4E71-9DFC-9D0ACEE3991D}" type="datetimeFigureOut">
              <a:rPr lang="en-GB" smtClean="0"/>
              <a:t>02/10/2021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5DDBF17-BBD1-4A02-98C5-26D5A3171A29}" type="slidenum">
              <a:rPr lang="en-GB" smtClean="0"/>
              <a:t>‹#›</a:t>
            </a:fld>
            <a:endParaRPr lang="en-GB" dirty="0"/>
          </a:p>
        </p:txBody>
      </p:sp>
    </p:spTree>
    <p:extLst>
      <p:ext uri="{BB962C8B-B14F-4D97-AF65-F5344CB8AC3E}">
        <p14:creationId xmlns:p14="http://schemas.microsoft.com/office/powerpoint/2010/main" val="244016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E31DBB-BD65-4E71-9DFC-9D0ACEE3991D}" type="datetimeFigureOut">
              <a:rPr lang="en-GB" smtClean="0"/>
              <a:t>02/10/2021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5DDBF17-BBD1-4A02-98C5-26D5A3171A29}" type="slidenum">
              <a:rPr lang="en-GB" smtClean="0"/>
              <a:t>‹#›</a:t>
            </a:fld>
            <a:endParaRPr lang="en-GB" dirty="0"/>
          </a:p>
        </p:txBody>
      </p:sp>
    </p:spTree>
    <p:extLst>
      <p:ext uri="{BB962C8B-B14F-4D97-AF65-F5344CB8AC3E}">
        <p14:creationId xmlns:p14="http://schemas.microsoft.com/office/powerpoint/2010/main" val="2183141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E31DBB-BD65-4E71-9DFC-9D0ACEE3991D}" type="datetimeFigureOut">
              <a:rPr lang="en-GB" smtClean="0"/>
              <a:t>02/10/2021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5DDBF17-BBD1-4A02-98C5-26D5A3171A29}" type="slidenum">
              <a:rPr lang="en-GB" smtClean="0"/>
              <a:t>‹#›</a:t>
            </a:fld>
            <a:endParaRPr lang="en-GB" dirty="0"/>
          </a:p>
        </p:txBody>
      </p:sp>
    </p:spTree>
    <p:extLst>
      <p:ext uri="{BB962C8B-B14F-4D97-AF65-F5344CB8AC3E}">
        <p14:creationId xmlns:p14="http://schemas.microsoft.com/office/powerpoint/2010/main" val="4033688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5DDBF17-BBD1-4A02-98C5-26D5A3171A29}" type="slidenum">
              <a:rPr lang="en-GB" smtClean="0"/>
              <a:t>‹#›</a:t>
            </a:fld>
            <a:endParaRPr lang="en-GB" dirty="0"/>
          </a:p>
        </p:txBody>
      </p:sp>
      <p:sp>
        <p:nvSpPr>
          <p:cNvPr id="5" name="Date Placeholder 4"/>
          <p:cNvSpPr>
            <a:spLocks noGrp="1"/>
          </p:cNvSpPr>
          <p:nvPr>
            <p:ph type="dt" sz="half" idx="10"/>
          </p:nvPr>
        </p:nvSpPr>
        <p:spPr/>
        <p:txBody>
          <a:bodyPr/>
          <a:lstStyle/>
          <a:p>
            <a:fld id="{6FE31DBB-BD65-4E71-9DFC-9D0ACEE3991D}" type="datetimeFigureOut">
              <a:rPr lang="en-GB" smtClean="0"/>
              <a:t>02/10/2021</a:t>
            </a:fld>
            <a:endParaRPr lang="en-GB" dirty="0"/>
          </a:p>
        </p:txBody>
      </p:sp>
    </p:spTree>
    <p:extLst>
      <p:ext uri="{BB962C8B-B14F-4D97-AF65-F5344CB8AC3E}">
        <p14:creationId xmlns:p14="http://schemas.microsoft.com/office/powerpoint/2010/main" val="4170244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FE31DBB-BD65-4E71-9DFC-9D0ACEE3991D}" type="datetimeFigureOut">
              <a:rPr lang="en-GB" smtClean="0"/>
              <a:t>02/10/2021</a:t>
            </a:fld>
            <a:endParaRPr lang="en-GB"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DDBF17-BBD1-4A02-98C5-26D5A3171A29}" type="slidenum">
              <a:rPr lang="en-GB" smtClean="0"/>
              <a:t>‹#›</a:t>
            </a:fld>
            <a:endParaRPr lang="en-GB" dirty="0"/>
          </a:p>
        </p:txBody>
      </p:sp>
    </p:spTree>
    <p:extLst>
      <p:ext uri="{BB962C8B-B14F-4D97-AF65-F5344CB8AC3E}">
        <p14:creationId xmlns:p14="http://schemas.microsoft.com/office/powerpoint/2010/main" val="156155341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2.jp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tmp"/><Relationship Id="rId5" Type="http://schemas.openxmlformats.org/officeDocument/2006/relationships/image" Target="../media/image35.jpeg"/><Relationship Id="rId4" Type="http://schemas.openxmlformats.org/officeDocument/2006/relationships/image" Target="../media/image34.jpg"/></Relationships>
</file>

<file path=ppt/slides/_rels/slide1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41.jpeg"/><Relationship Id="rId4" Type="http://schemas.openxmlformats.org/officeDocument/2006/relationships/image" Target="../media/image40.jp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8.jpg"/><Relationship Id="rId5" Type="http://schemas.openxmlformats.org/officeDocument/2006/relationships/image" Target="../media/image47.jpeg"/><Relationship Id="rId4" Type="http://schemas.openxmlformats.org/officeDocument/2006/relationships/image" Target="../media/image46.jp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1.jpg"/><Relationship Id="rId5" Type="http://schemas.openxmlformats.org/officeDocument/2006/relationships/image" Target="../media/image29.png"/><Relationship Id="rId4" Type="http://schemas.openxmlformats.org/officeDocument/2006/relationships/image" Target="../media/image50.jpg"/></Relationships>
</file>

<file path=ppt/slides/_rels/slide2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55.jpg"/><Relationship Id="rId4" Type="http://schemas.openxmlformats.org/officeDocument/2006/relationships/image" Target="../media/image54.jpeg"/></Relationships>
</file>

<file path=ppt/slides/_rels/slide2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59.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8.jpg"/><Relationship Id="rId5" Type="http://schemas.openxmlformats.org/officeDocument/2006/relationships/image" Target="../media/image57.jpeg"/><Relationship Id="rId4" Type="http://schemas.openxmlformats.org/officeDocument/2006/relationships/hyperlink" Target="https://www.google.co.uk/url?sa=i&amp;url=https://www.bakerross.co.uk/craft-ideas/kids/glitter-sensory-bottles/&amp;psig=AOvVaw29RAXNLhH8PxVTdBhmWjKH&amp;ust=1587806420091000&amp;source=images&amp;cd=vfe&amp;ved=0CAIQjRxqFwoTCJCa2IPegOkCFQAAAAAdAAAAABA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3.jpg"/><Relationship Id="rId5" Type="http://schemas.openxmlformats.org/officeDocument/2006/relationships/image" Target="../media/image62.jpg"/><Relationship Id="rId4" Type="http://schemas.openxmlformats.org/officeDocument/2006/relationships/image" Target="../media/image6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5.wmf"/><Relationship Id="rId5" Type="http://schemas.openxmlformats.org/officeDocument/2006/relationships/oleObject" Target="../embeddings/oleObject1.bin"/><Relationship Id="rId4" Type="http://schemas.openxmlformats.org/officeDocument/2006/relationships/image" Target="../media/image6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6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69.png"/><Relationship Id="rId4" Type="http://schemas.openxmlformats.org/officeDocument/2006/relationships/image" Target="../media/image67.png"/></Relationships>
</file>

<file path=ppt/slides/_rels/slide33.xml.rels><?xml version="1.0" encoding="UTF-8" standalone="yes"?>
<Relationships xmlns="http://schemas.openxmlformats.org/package/2006/relationships"><Relationship Id="rId8" Type="http://schemas.openxmlformats.org/officeDocument/2006/relationships/hyperlink" Target="https://www.foundationyears.org.uk/files/2015/03/4Children_ParentsGuide_2015_WEB.pdf" TargetMode="External"/><Relationship Id="rId3" Type="http://schemas.openxmlformats.org/officeDocument/2006/relationships/image" Target="../media/image70.jpg"/><Relationship Id="rId7" Type="http://schemas.openxmlformats.org/officeDocument/2006/relationships/hyperlink" Target="https://nrich.maths.org/14588"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bbc.co.uk/cbeebies/grownups/help-your-child-with-maths" TargetMode="External"/><Relationship Id="rId5" Type="http://schemas.openxmlformats.org/officeDocument/2006/relationships/hyperlink" Target="https://www.bbc.co.uk/teach/school-radio/nursery-rhymes-counting-medley/zj94y9q" TargetMode="External"/><Relationship Id="rId4" Type="http://schemas.openxmlformats.org/officeDocument/2006/relationships/hyperlink" Target="https://www.bbc.co.uk/cbeebies/shows/numberblocks?page=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g"/><Relationship Id="rId2" Type="http://schemas.openxmlformats.org/officeDocument/2006/relationships/notesSlide" Target="../notesSlides/notesSlide5.xml"/><Relationship Id="rId16"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g"/><Relationship Id="rId14" Type="http://schemas.openxmlformats.org/officeDocument/2006/relationships/image" Target="../media/image21.jp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265FF4-1764-4F13-B4BB-41B96DB57B67}"/>
              </a:ext>
            </a:extLst>
          </p:cNvPr>
          <p:cNvSpPr>
            <a:spLocks noGrp="1"/>
          </p:cNvSpPr>
          <p:nvPr>
            <p:ph type="ctrTitle"/>
          </p:nvPr>
        </p:nvSpPr>
        <p:spPr>
          <a:xfrm>
            <a:off x="1721752" y="1370563"/>
            <a:ext cx="7213336" cy="1949547"/>
          </a:xfrm>
        </p:spPr>
        <p:txBody>
          <a:bodyPr/>
          <a:lstStyle/>
          <a:p>
            <a:pPr algn="ctr"/>
            <a:r>
              <a:rPr lang="en-GB" sz="7200" b="1" dirty="0">
                <a:latin typeface="Calibri" panose="020F0502020204030204" pitchFamily="34" charset="0"/>
                <a:cs typeface="Calibri" panose="020F0502020204030204" pitchFamily="34" charset="0"/>
              </a:rPr>
              <a:t>Learning Maths in the Early Years</a:t>
            </a:r>
          </a:p>
        </p:txBody>
      </p:sp>
      <p:sp>
        <p:nvSpPr>
          <p:cNvPr id="3" name="Subtitle 2">
            <a:extLst>
              <a:ext uri="{FF2B5EF4-FFF2-40B4-BE49-F238E27FC236}">
                <a16:creationId xmlns:a16="http://schemas.microsoft.com/office/drawing/2014/main" xmlns="" id="{32EF7723-0B9E-43A6-B973-544E2394DCB2}"/>
              </a:ext>
            </a:extLst>
          </p:cNvPr>
          <p:cNvSpPr>
            <a:spLocks noGrp="1"/>
          </p:cNvSpPr>
          <p:nvPr>
            <p:ph type="subTitle" idx="1"/>
          </p:nvPr>
        </p:nvSpPr>
        <p:spPr>
          <a:xfrm>
            <a:off x="3025422" y="3429000"/>
            <a:ext cx="4169330" cy="1096899"/>
          </a:xfrm>
        </p:spPr>
        <p:txBody>
          <a:bodyPr>
            <a:normAutofit/>
          </a:bodyPr>
          <a:lstStyle/>
          <a:p>
            <a:r>
              <a:rPr lang="en-GB" sz="2400" i="1" dirty="0">
                <a:solidFill>
                  <a:schemeClr val="tx1">
                    <a:lumMod val="65000"/>
                    <a:lumOff val="35000"/>
                  </a:schemeClr>
                </a:solidFill>
                <a:latin typeface="Calibri" panose="020F0502020204030204" pitchFamily="34" charset="0"/>
                <a:cs typeface="Calibri" panose="020F0502020204030204" pitchFamily="34" charset="0"/>
              </a:rPr>
              <a:t>A guide for parents and carers</a:t>
            </a:r>
          </a:p>
        </p:txBody>
      </p:sp>
      <p:pic>
        <p:nvPicPr>
          <p:cNvPr id="5" name="Picture 4">
            <a:extLst>
              <a:ext uri="{FF2B5EF4-FFF2-40B4-BE49-F238E27FC236}">
                <a16:creationId xmlns:a16="http://schemas.microsoft.com/office/drawing/2014/main" xmlns="" id="{097272F0-BD1B-4456-8773-DBF6A5F9C5E0}"/>
              </a:ext>
            </a:extLst>
          </p:cNvPr>
          <p:cNvPicPr/>
          <p:nvPr/>
        </p:nvPicPr>
        <p:blipFill>
          <a:blip r:embed="rId3"/>
          <a:srcRect l="3321" t="8299" r="61364" b="28630"/>
          <a:stretch>
            <a:fillRect/>
          </a:stretch>
        </p:blipFill>
        <p:spPr>
          <a:xfrm>
            <a:off x="345881" y="5216857"/>
            <a:ext cx="2014764" cy="1452445"/>
          </a:xfrm>
          <a:prstGeom prst="rect">
            <a:avLst/>
          </a:prstGeom>
          <a:noFill/>
          <a:ln>
            <a:noFill/>
            <a:prstDash/>
          </a:ln>
        </p:spPr>
      </p:pic>
      <p:pic>
        <p:nvPicPr>
          <p:cNvPr id="7" name="Picture 6">
            <a:extLst>
              <a:ext uri="{FF2B5EF4-FFF2-40B4-BE49-F238E27FC236}">
                <a16:creationId xmlns:a16="http://schemas.microsoft.com/office/drawing/2014/main" xmlns="" id="{7A710D55-F801-4194-ADE0-5CDB46C63997}"/>
              </a:ext>
            </a:extLst>
          </p:cNvPr>
          <p:cNvPicPr>
            <a:picLocks noChangeAspect="1"/>
          </p:cNvPicPr>
          <p:nvPr/>
        </p:nvPicPr>
        <p:blipFill rotWithShape="1">
          <a:blip r:embed="rId4">
            <a:extLst>
              <a:ext uri="{28A0092B-C50C-407E-A947-70E740481C1C}">
                <a14:useLocalDpi xmlns:a14="http://schemas.microsoft.com/office/drawing/2010/main" val="0"/>
              </a:ext>
            </a:extLst>
          </a:blip>
          <a:srcRect l="13609" r="18963"/>
          <a:stretch/>
        </p:blipFill>
        <p:spPr>
          <a:xfrm>
            <a:off x="3025422" y="4264089"/>
            <a:ext cx="2593910" cy="2585825"/>
          </a:xfrm>
          <a:prstGeom prst="rect">
            <a:avLst/>
          </a:prstGeom>
        </p:spPr>
      </p:pic>
      <p:pic>
        <p:nvPicPr>
          <p:cNvPr id="11" name="Picture 10">
            <a:extLst>
              <a:ext uri="{FF2B5EF4-FFF2-40B4-BE49-F238E27FC236}">
                <a16:creationId xmlns:a16="http://schemas.microsoft.com/office/drawing/2014/main" xmlns="" id="{B5DCB0D5-8F80-493B-8E0F-99F1A24E1FF8}"/>
              </a:ext>
            </a:extLst>
          </p:cNvPr>
          <p:cNvPicPr>
            <a:picLocks noChangeAspect="1"/>
          </p:cNvPicPr>
          <p:nvPr/>
        </p:nvPicPr>
        <p:blipFill rotWithShape="1">
          <a:blip r:embed="rId5">
            <a:extLst>
              <a:ext uri="{28A0092B-C50C-407E-A947-70E740481C1C}">
                <a14:useLocalDpi xmlns:a14="http://schemas.microsoft.com/office/drawing/2010/main" val="0"/>
              </a:ext>
            </a:extLst>
          </a:blip>
          <a:srcRect l="4622" t="2802" r="3368" b="2951"/>
          <a:stretch/>
        </p:blipFill>
        <p:spPr>
          <a:xfrm>
            <a:off x="5953780" y="4097383"/>
            <a:ext cx="2481944" cy="2752531"/>
          </a:xfrm>
          <a:prstGeom prst="rect">
            <a:avLst/>
          </a:prstGeom>
        </p:spPr>
      </p:pic>
    </p:spTree>
    <p:extLst>
      <p:ext uri="{BB962C8B-B14F-4D97-AF65-F5344CB8AC3E}">
        <p14:creationId xmlns:p14="http://schemas.microsoft.com/office/powerpoint/2010/main" val="157429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xmlns=""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xmlns=""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xmlns=""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a:extLst>
              <a:ext uri="{FF2B5EF4-FFF2-40B4-BE49-F238E27FC236}">
                <a16:creationId xmlns:a16="http://schemas.microsoft.com/office/drawing/2014/main" xmlns=""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xmlns=""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a:extLst>
              <a:ext uri="{FF2B5EF4-FFF2-40B4-BE49-F238E27FC236}">
                <a16:creationId xmlns:a16="http://schemas.microsoft.com/office/drawing/2014/main" xmlns=""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xmlns=""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Freeform: Shape 29">
            <a:extLst>
              <a:ext uri="{FF2B5EF4-FFF2-40B4-BE49-F238E27FC236}">
                <a16:creationId xmlns:a16="http://schemas.microsoft.com/office/drawing/2014/main" xmlns="" id="{A5EC319D-0FEA-4B95-A3EA-01E35672C9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DAFDC08F-DE66-4C4D-847A-9D1B8AEFC1C4}"/>
              </a:ext>
            </a:extLst>
          </p:cNvPr>
          <p:cNvSpPr>
            <a:spLocks noGrp="1"/>
          </p:cNvSpPr>
          <p:nvPr>
            <p:ph type="title"/>
          </p:nvPr>
        </p:nvSpPr>
        <p:spPr>
          <a:xfrm>
            <a:off x="6986843" y="2205069"/>
            <a:ext cx="5358181" cy="2227730"/>
          </a:xfrm>
        </p:spPr>
        <p:txBody>
          <a:bodyPr anchor="ctr">
            <a:noAutofit/>
          </a:bodyPr>
          <a:lstStyle/>
          <a:p>
            <a:r>
              <a:rPr lang="en-GB" sz="8000" b="1" dirty="0">
                <a:solidFill>
                  <a:srgbClr val="FFFFFF"/>
                </a:solidFill>
                <a:latin typeface="Calibri" panose="020F0502020204030204" pitchFamily="34" charset="0"/>
                <a:cs typeface="Calibri" panose="020F0502020204030204" pitchFamily="34" charset="0"/>
              </a:rPr>
              <a:t>So how can you help?</a:t>
            </a:r>
          </a:p>
        </p:txBody>
      </p:sp>
      <p:pic>
        <p:nvPicPr>
          <p:cNvPr id="5" name="Content Placeholder 4">
            <a:extLst>
              <a:ext uri="{FF2B5EF4-FFF2-40B4-BE49-F238E27FC236}">
                <a16:creationId xmlns:a16="http://schemas.microsoft.com/office/drawing/2014/main" xmlns="" id="{69ED8290-1652-43CB-9FEE-1D83B90A2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51" y="1485422"/>
            <a:ext cx="3856774" cy="3976055"/>
          </a:xfrm>
          <a:prstGeom prst="rect">
            <a:avLst/>
          </a:prstGeom>
        </p:spPr>
      </p:pic>
    </p:spTree>
    <p:extLst>
      <p:ext uri="{BB962C8B-B14F-4D97-AF65-F5344CB8AC3E}">
        <p14:creationId xmlns:p14="http://schemas.microsoft.com/office/powerpoint/2010/main" val="3410063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370C77E-D183-44F3-8C63-85F644C4125D}"/>
              </a:ext>
            </a:extLst>
          </p:cNvPr>
          <p:cNvSpPr>
            <a:spLocks noGrp="1"/>
          </p:cNvSpPr>
          <p:nvPr>
            <p:ph idx="1"/>
          </p:nvPr>
        </p:nvSpPr>
        <p:spPr>
          <a:xfrm>
            <a:off x="286320" y="1380256"/>
            <a:ext cx="9471828" cy="1716963"/>
          </a:xfrm>
        </p:spPr>
        <p:txBody>
          <a:bodyPr>
            <a:normAutofit lnSpcReduction="10000"/>
          </a:bodyPr>
          <a:lstStyle/>
          <a:p>
            <a:pPr marL="0" indent="0">
              <a:buNone/>
            </a:pPr>
            <a:r>
              <a:rPr lang="en-GB" b="1" dirty="0">
                <a:solidFill>
                  <a:schemeClr val="accent2"/>
                </a:solidFill>
                <a:latin typeface="Calibri" panose="020F0502020204030204" pitchFamily="34" charset="0"/>
                <a:cs typeface="Calibri" panose="020F0502020204030204" pitchFamily="34" charset="0"/>
              </a:rPr>
              <a:t>Stable Order Principle </a:t>
            </a:r>
            <a:r>
              <a:rPr lang="en-GB" b="1" dirty="0">
                <a:solidFill>
                  <a:schemeClr val="tx1"/>
                </a:solidFill>
                <a:latin typeface="Calibri" panose="020F0502020204030204" pitchFamily="34" charset="0"/>
                <a:cs typeface="Calibri" panose="020F0502020204030204" pitchFamily="34" charset="0"/>
              </a:rPr>
              <a:t>(saying number names in order). You can help by:</a:t>
            </a:r>
          </a:p>
          <a:p>
            <a:pPr>
              <a:buFont typeface="Wingdings" panose="05000000000000000000" pitchFamily="2" charset="2"/>
              <a:buChar char="ü"/>
            </a:pPr>
            <a:r>
              <a:rPr lang="en-GB" dirty="0">
                <a:solidFill>
                  <a:schemeClr val="tx1"/>
                </a:solidFill>
                <a:latin typeface="Calibri" panose="020F0502020204030204" pitchFamily="34" charset="0"/>
                <a:cs typeface="Calibri" panose="020F0502020204030204" pitchFamily="34" charset="0"/>
              </a:rPr>
              <a:t>Singing and playing number songs and rhymes and encouraging children to count using their fingers</a:t>
            </a:r>
          </a:p>
          <a:p>
            <a:pPr>
              <a:buFont typeface="Wingdings" panose="05000000000000000000" pitchFamily="2" charset="2"/>
              <a:buChar char="ü"/>
            </a:pPr>
            <a:r>
              <a:rPr lang="en-GB" dirty="0">
                <a:solidFill>
                  <a:schemeClr val="tx1"/>
                </a:solidFill>
                <a:latin typeface="Calibri" panose="020F0502020204030204" pitchFamily="34" charset="0"/>
                <a:cs typeface="Calibri" panose="020F0502020204030204" pitchFamily="34" charset="0"/>
              </a:rPr>
              <a:t>Playing counting games such as ‘hide and seek’</a:t>
            </a:r>
          </a:p>
          <a:p>
            <a:pPr>
              <a:buFont typeface="Wingdings" panose="05000000000000000000" pitchFamily="2" charset="2"/>
              <a:buChar char="ü"/>
            </a:pPr>
            <a:r>
              <a:rPr lang="en-GB" dirty="0">
                <a:solidFill>
                  <a:schemeClr val="tx1"/>
                </a:solidFill>
                <a:latin typeface="Calibri" panose="020F0502020204030204" pitchFamily="34" charset="0"/>
                <a:cs typeface="Calibri" panose="020F0502020204030204" pitchFamily="34" charset="0"/>
              </a:rPr>
              <a:t>Counting steps, jumps and actions with you child</a:t>
            </a:r>
          </a:p>
          <a:p>
            <a:pPr>
              <a:buFont typeface="Wingdings" panose="05000000000000000000" pitchFamily="2" charset="2"/>
              <a:buChar char="Ø"/>
            </a:pPr>
            <a:endParaRPr lang="en-GB" dirty="0"/>
          </a:p>
          <a:p>
            <a:pPr marL="0" indent="0">
              <a:buNone/>
            </a:pPr>
            <a:endParaRPr lang="en-GB" dirty="0"/>
          </a:p>
        </p:txBody>
      </p:sp>
      <p:sp>
        <p:nvSpPr>
          <p:cNvPr id="4" name="Title 1">
            <a:extLst>
              <a:ext uri="{FF2B5EF4-FFF2-40B4-BE49-F238E27FC236}">
                <a16:creationId xmlns:a16="http://schemas.microsoft.com/office/drawing/2014/main" xmlns="" id="{EED7C831-F150-4920-A91C-045EE076284D}"/>
              </a:ext>
            </a:extLst>
          </p:cNvPr>
          <p:cNvSpPr>
            <a:spLocks noGrp="1"/>
          </p:cNvSpPr>
          <p:nvPr>
            <p:ph type="title"/>
          </p:nvPr>
        </p:nvSpPr>
        <p:spPr>
          <a:xfrm>
            <a:off x="1342721" y="458849"/>
            <a:ext cx="8596312" cy="1320800"/>
          </a:xfrm>
        </p:spPr>
        <p:txBody>
          <a:bodyPr>
            <a:normAutofit/>
          </a:bodyPr>
          <a:lstStyle/>
          <a:p>
            <a:pPr algn="ctr"/>
            <a:r>
              <a:rPr lang="en-GB" sz="4400" b="1" dirty="0">
                <a:solidFill>
                  <a:srgbClr val="0070C0"/>
                </a:solidFill>
                <a:latin typeface="Calibri" panose="020F0502020204030204" pitchFamily="34" charset="0"/>
                <a:cs typeface="Calibri" panose="020F0502020204030204" pitchFamily="34" charset="0"/>
              </a:rPr>
              <a:t>Counting and cardinality</a:t>
            </a:r>
          </a:p>
        </p:txBody>
      </p:sp>
      <p:pic>
        <p:nvPicPr>
          <p:cNvPr id="6" name="Picture 5">
            <a:extLst>
              <a:ext uri="{FF2B5EF4-FFF2-40B4-BE49-F238E27FC236}">
                <a16:creationId xmlns:a16="http://schemas.microsoft.com/office/drawing/2014/main" xmlns="" id="{14D34AFA-3F66-4001-BD5C-A11AB2FEEB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8148" y="1157681"/>
            <a:ext cx="2227916" cy="1716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ontent Placeholder 2">
            <a:extLst>
              <a:ext uri="{FF2B5EF4-FFF2-40B4-BE49-F238E27FC236}">
                <a16:creationId xmlns:a16="http://schemas.microsoft.com/office/drawing/2014/main" xmlns="" id="{A669BA25-D72C-43DA-A227-31FFB577584A}"/>
              </a:ext>
            </a:extLst>
          </p:cNvPr>
          <p:cNvSpPr txBox="1">
            <a:spLocks/>
          </p:cNvSpPr>
          <p:nvPr/>
        </p:nvSpPr>
        <p:spPr>
          <a:xfrm>
            <a:off x="244345" y="3174084"/>
            <a:ext cx="9587552" cy="171696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b="1" dirty="0">
                <a:solidFill>
                  <a:schemeClr val="accent2"/>
                </a:solidFill>
                <a:latin typeface="Calibri" panose="020F0502020204030204" pitchFamily="34" charset="0"/>
                <a:cs typeface="Calibri" panose="020F0502020204030204" pitchFamily="34" charset="0"/>
              </a:rPr>
              <a:t>One to one principle </a:t>
            </a:r>
            <a:r>
              <a:rPr lang="en-GB" b="1" dirty="0">
                <a:solidFill>
                  <a:schemeClr val="tx1"/>
                </a:solidFill>
                <a:latin typeface="Calibri" panose="020F0502020204030204" pitchFamily="34" charset="0"/>
                <a:cs typeface="Calibri" panose="020F0502020204030204" pitchFamily="34" charset="0"/>
              </a:rPr>
              <a:t>(using one number name for each item counted). You can help by:</a:t>
            </a:r>
          </a:p>
          <a:p>
            <a:pPr>
              <a:buFont typeface="Wingdings" panose="05000000000000000000" pitchFamily="2" charset="2"/>
              <a:buChar char="ü"/>
            </a:pPr>
            <a:r>
              <a:rPr lang="en-GB" dirty="0">
                <a:solidFill>
                  <a:schemeClr val="tx1"/>
                </a:solidFill>
                <a:latin typeface="Calibri" panose="020F0502020204030204" pitchFamily="34" charset="0"/>
                <a:cs typeface="Calibri" panose="020F0502020204030204" pitchFamily="34" charset="0"/>
              </a:rPr>
              <a:t>Encouraging children to touch and count objects they can see. For example, can they count each brick when building a tower? Can they count the number of rubber ducks in the bath?</a:t>
            </a:r>
          </a:p>
          <a:p>
            <a:pPr>
              <a:buFont typeface="Wingdings" panose="05000000000000000000" pitchFamily="2" charset="2"/>
              <a:buChar char="ü"/>
            </a:pPr>
            <a:r>
              <a:rPr lang="en-GB" dirty="0">
                <a:solidFill>
                  <a:schemeClr val="tx1"/>
                </a:solidFill>
                <a:latin typeface="Calibri" panose="020F0502020204030204" pitchFamily="34" charset="0"/>
                <a:cs typeface="Calibri" panose="020F0502020204030204" pitchFamily="34" charset="0"/>
              </a:rPr>
              <a:t>Counting a set of objects into trays and containers, one at a time. For example, when baking</a:t>
            </a:r>
          </a:p>
          <a:p>
            <a:pPr>
              <a:buFont typeface="Wingdings" panose="05000000000000000000" pitchFamily="2" charset="2"/>
              <a:buChar char="ü"/>
            </a:pPr>
            <a:r>
              <a:rPr lang="en-GB" dirty="0">
                <a:solidFill>
                  <a:schemeClr val="tx1"/>
                </a:solidFill>
                <a:latin typeface="Calibri" panose="020F0502020204030204" pitchFamily="34" charset="0"/>
                <a:cs typeface="Calibri" panose="020F0502020204030204" pitchFamily="34" charset="0"/>
              </a:rPr>
              <a:t>Modelling counting objects in your own daily routine</a:t>
            </a:r>
          </a:p>
          <a:p>
            <a:pPr>
              <a:buFont typeface="Wingdings" panose="05000000000000000000" pitchFamily="2" charset="2"/>
              <a:buChar char="Ø"/>
            </a:pPr>
            <a:endParaRPr lang="en-GB" dirty="0"/>
          </a:p>
          <a:p>
            <a:pPr marL="0" indent="0">
              <a:buFont typeface="Wingdings 3" charset="2"/>
              <a:buNone/>
            </a:pPr>
            <a:endParaRPr lang="en-GB" dirty="0"/>
          </a:p>
        </p:txBody>
      </p:sp>
      <p:pic>
        <p:nvPicPr>
          <p:cNvPr id="9" name="Picture 8">
            <a:extLst>
              <a:ext uri="{FF2B5EF4-FFF2-40B4-BE49-F238E27FC236}">
                <a16:creationId xmlns:a16="http://schemas.microsoft.com/office/drawing/2014/main" xmlns="" id="{86F89079-7D69-44B3-9B59-495002A07DA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64" r="7301"/>
          <a:stretch/>
        </p:blipFill>
        <p:spPr>
          <a:xfrm>
            <a:off x="9770036" y="3097219"/>
            <a:ext cx="2227916" cy="1567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ontent Placeholder 2">
            <a:extLst>
              <a:ext uri="{FF2B5EF4-FFF2-40B4-BE49-F238E27FC236}">
                <a16:creationId xmlns:a16="http://schemas.microsoft.com/office/drawing/2014/main" xmlns="" id="{EEF0A6D5-8B1A-465B-AD04-948C0E334111}"/>
              </a:ext>
            </a:extLst>
          </p:cNvPr>
          <p:cNvSpPr txBox="1">
            <a:spLocks/>
          </p:cNvSpPr>
          <p:nvPr/>
        </p:nvSpPr>
        <p:spPr>
          <a:xfrm>
            <a:off x="244345" y="4999829"/>
            <a:ext cx="9627576" cy="171696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b="1" dirty="0">
                <a:solidFill>
                  <a:schemeClr val="accent2"/>
                </a:solidFill>
                <a:latin typeface="Calibri" panose="020F0502020204030204" pitchFamily="34" charset="0"/>
                <a:cs typeface="Calibri" panose="020F0502020204030204" pitchFamily="34" charset="0"/>
              </a:rPr>
              <a:t>Cardinal principle </a:t>
            </a:r>
            <a:r>
              <a:rPr lang="en-GB" b="1" dirty="0">
                <a:solidFill>
                  <a:schemeClr val="tx1"/>
                </a:solidFill>
                <a:latin typeface="Calibri" panose="020F0502020204030204" pitchFamily="34" charset="0"/>
                <a:cs typeface="Calibri" panose="020F0502020204030204" pitchFamily="34" charset="0"/>
              </a:rPr>
              <a:t>(the last number counted represents the total amount). You can help by:</a:t>
            </a:r>
          </a:p>
          <a:p>
            <a:pPr>
              <a:buFont typeface="Wingdings" panose="05000000000000000000" pitchFamily="2" charset="2"/>
              <a:buChar char="ü"/>
            </a:pPr>
            <a:r>
              <a:rPr lang="en-GB" dirty="0">
                <a:solidFill>
                  <a:schemeClr val="tx1"/>
                </a:solidFill>
                <a:latin typeface="Calibri" panose="020F0502020204030204" pitchFamily="34" charset="0"/>
                <a:cs typeface="Calibri" panose="020F0502020204030204" pitchFamily="34" charset="0"/>
              </a:rPr>
              <a:t>Encouraging your child to count out from a bigger group. For example, can you ask them to get you two biscuits from a group of five biscuits?</a:t>
            </a:r>
          </a:p>
          <a:p>
            <a:pPr>
              <a:buFont typeface="Wingdings" panose="05000000000000000000" pitchFamily="2" charset="2"/>
              <a:buChar char="ü"/>
            </a:pPr>
            <a:r>
              <a:rPr lang="en-GB" dirty="0">
                <a:solidFill>
                  <a:schemeClr val="tx1"/>
                </a:solidFill>
                <a:latin typeface="Calibri" panose="020F0502020204030204" pitchFamily="34" charset="0"/>
                <a:cs typeface="Calibri" panose="020F0502020204030204" pitchFamily="34" charset="0"/>
              </a:rPr>
              <a:t>Dice games where children count out the number they see on a dice</a:t>
            </a:r>
          </a:p>
          <a:p>
            <a:pPr>
              <a:buFont typeface="Wingdings" panose="05000000000000000000" pitchFamily="2" charset="2"/>
              <a:buChar char="ü"/>
            </a:pPr>
            <a:r>
              <a:rPr lang="en-GB" dirty="0">
                <a:solidFill>
                  <a:schemeClr val="tx1"/>
                </a:solidFill>
                <a:latin typeface="Calibri" panose="020F0502020204030204" pitchFamily="34" charset="0"/>
                <a:cs typeface="Calibri" panose="020F0502020204030204" pitchFamily="34" charset="0"/>
              </a:rPr>
              <a:t>Number hunts. For example, can your child find two leaves and two sticks in the park?</a:t>
            </a:r>
          </a:p>
          <a:p>
            <a:pPr marL="0" indent="0">
              <a:buFont typeface="Wingdings 3" charset="2"/>
              <a:buNone/>
            </a:pPr>
            <a:endParaRPr lang="en-GB" dirty="0"/>
          </a:p>
        </p:txBody>
      </p:sp>
      <p:pic>
        <p:nvPicPr>
          <p:cNvPr id="12" name="Picture 11">
            <a:extLst>
              <a:ext uri="{FF2B5EF4-FFF2-40B4-BE49-F238E27FC236}">
                <a16:creationId xmlns:a16="http://schemas.microsoft.com/office/drawing/2014/main" xmlns="" id="{74587A7E-0B55-4CD5-B675-D3A68F403C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00967" y="4886854"/>
            <a:ext cx="2227916" cy="16267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Content Placeholder 4">
            <a:extLst>
              <a:ext uri="{FF2B5EF4-FFF2-40B4-BE49-F238E27FC236}">
                <a16:creationId xmlns:a16="http://schemas.microsoft.com/office/drawing/2014/main" xmlns="" id="{AED4D723-9195-4DA1-8F65-3CC1BD87B985}"/>
              </a:ext>
            </a:extLst>
          </p:cNvPr>
          <p:cNvPicPr>
            <a:picLocks noChangeAspect="1"/>
          </p:cNvPicPr>
          <p:nvPr/>
        </p:nvPicPr>
        <p:blipFill>
          <a:blip r:embed="rId6">
            <a:alphaModFix amt="10000"/>
            <a:extLst>
              <a:ext uri="{28A0092B-C50C-407E-A947-70E740481C1C}">
                <a14:useLocalDpi xmlns:a14="http://schemas.microsoft.com/office/drawing/2010/main" val="0"/>
              </a:ext>
            </a:extLst>
          </a:blip>
          <a:stretch>
            <a:fillRect/>
          </a:stretch>
        </p:blipFill>
        <p:spPr>
          <a:xfrm>
            <a:off x="105435" y="458849"/>
            <a:ext cx="6054012" cy="6241246"/>
          </a:xfrm>
          <a:prstGeom prst="rect">
            <a:avLst/>
          </a:prstGeom>
        </p:spPr>
      </p:pic>
    </p:spTree>
    <p:extLst>
      <p:ext uri="{BB962C8B-B14F-4D97-AF65-F5344CB8AC3E}">
        <p14:creationId xmlns:p14="http://schemas.microsoft.com/office/powerpoint/2010/main" val="2441893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13701E-32F9-44F1-B099-D5EB5BC2E06A}"/>
              </a:ext>
            </a:extLst>
          </p:cNvPr>
          <p:cNvSpPr>
            <a:spLocks noGrp="1"/>
          </p:cNvSpPr>
          <p:nvPr>
            <p:ph type="title"/>
          </p:nvPr>
        </p:nvSpPr>
        <p:spPr>
          <a:xfrm>
            <a:off x="394753" y="516367"/>
            <a:ext cx="9001047" cy="1203213"/>
          </a:xfrm>
        </p:spPr>
        <p:txBody>
          <a:bodyPr>
            <a:normAutofit fontScale="90000"/>
          </a:bodyPr>
          <a:lstStyle/>
          <a:p>
            <a:r>
              <a:rPr lang="en-GB" sz="2700" dirty="0">
                <a:solidFill>
                  <a:schemeClr val="tx1"/>
                </a:solidFill>
                <a:latin typeface="Calibri" panose="020F0502020204030204" pitchFamily="34" charset="0"/>
                <a:cs typeface="Calibri" panose="020F0502020204030204" pitchFamily="34" charset="0"/>
              </a:rPr>
              <a:t>From a young age children develop the ability to perceive the number of a group of items) at a glance and without counting. This is known as </a:t>
            </a:r>
            <a:r>
              <a:rPr lang="en-GB" b="1" dirty="0">
                <a:solidFill>
                  <a:schemeClr val="tx1"/>
                </a:solidFill>
                <a:latin typeface="Calibri" panose="020F0502020204030204" pitchFamily="34" charset="0"/>
                <a:cs typeface="Calibri" panose="020F0502020204030204" pitchFamily="34" charset="0"/>
              </a:rPr>
              <a:t>subitising</a:t>
            </a:r>
            <a:r>
              <a:rPr lang="en-GB" sz="2700" b="1" dirty="0">
                <a:solidFill>
                  <a:schemeClr val="tx1"/>
                </a:solidFill>
                <a:latin typeface="Calibri" panose="020F0502020204030204" pitchFamily="34" charset="0"/>
                <a:cs typeface="Calibri" panose="020F0502020204030204" pitchFamily="34" charset="0"/>
              </a:rPr>
              <a:t>. </a:t>
            </a:r>
            <a:r>
              <a:rPr lang="en-GB" dirty="0"/>
              <a:t/>
            </a:r>
            <a:br>
              <a:rPr lang="en-GB" dirty="0"/>
            </a:br>
            <a:endParaRPr lang="en-GB" sz="5400" b="1" dirty="0">
              <a:latin typeface="Calibri" panose="020F0502020204030204" pitchFamily="34" charset="0"/>
              <a:cs typeface="Calibri" panose="020F0502020204030204" pitchFamily="34" charset="0"/>
            </a:endParaRPr>
          </a:p>
        </p:txBody>
      </p:sp>
      <p:pic>
        <p:nvPicPr>
          <p:cNvPr id="4" name="Picture 2" descr="I:\AMS\Maths Hub\images (5).jpg">
            <a:extLst>
              <a:ext uri="{FF2B5EF4-FFF2-40B4-BE49-F238E27FC236}">
                <a16:creationId xmlns:a16="http://schemas.microsoft.com/office/drawing/2014/main" xmlns="" id="{5F252EBA-CB57-4817-8F34-67FD816FF3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801" y="1935103"/>
            <a:ext cx="2592698" cy="79381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xmlns="" id="{8F2039A6-D492-4FB7-ACF0-DF9BD2E44A5F}"/>
              </a:ext>
            </a:extLst>
          </p:cNvPr>
          <p:cNvSpPr txBox="1">
            <a:spLocks/>
          </p:cNvSpPr>
          <p:nvPr/>
        </p:nvSpPr>
        <p:spPr>
          <a:xfrm>
            <a:off x="394753" y="3354879"/>
            <a:ext cx="9812740" cy="120321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500" dirty="0">
                <a:solidFill>
                  <a:schemeClr val="tx1"/>
                </a:solidFill>
                <a:latin typeface="Calibri" panose="020F0502020204030204" pitchFamily="34" charset="0"/>
                <a:cs typeface="Calibri" panose="020F0502020204030204" pitchFamily="34" charset="0"/>
              </a:rPr>
              <a:t>You can help your child by simply verbalising the number of up to five objects in your every day interactions</a:t>
            </a:r>
            <a:r>
              <a:rPr lang="en-GB" sz="2400" dirty="0">
                <a:solidFill>
                  <a:schemeClr val="tx1"/>
                </a:solidFill>
                <a:latin typeface="Calibri" panose="020F0502020204030204" pitchFamily="34" charset="0"/>
                <a:cs typeface="Calibri" panose="020F0502020204030204" pitchFamily="34" charset="0"/>
              </a:rPr>
              <a:t>:</a:t>
            </a:r>
            <a:r>
              <a:rPr lang="en-GB" sz="2400" dirty="0"/>
              <a:t/>
            </a:r>
            <a:br>
              <a:rPr lang="en-GB" sz="2400" dirty="0"/>
            </a:br>
            <a:endParaRPr lang="en-GB" sz="2400" b="1"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xmlns="" id="{207C5857-BEAE-4C73-AE26-DD588C7747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5922" y="4490113"/>
            <a:ext cx="2471711" cy="1652059"/>
          </a:xfrm>
          <a:prstGeom prst="rect">
            <a:avLst/>
          </a:prstGeom>
        </p:spPr>
      </p:pic>
      <p:sp>
        <p:nvSpPr>
          <p:cNvPr id="11" name="Title 1">
            <a:extLst>
              <a:ext uri="{FF2B5EF4-FFF2-40B4-BE49-F238E27FC236}">
                <a16:creationId xmlns:a16="http://schemas.microsoft.com/office/drawing/2014/main" xmlns="" id="{F4B3DD33-AD50-49D4-9C69-3C5B60E59AD1}"/>
              </a:ext>
            </a:extLst>
          </p:cNvPr>
          <p:cNvSpPr txBox="1">
            <a:spLocks/>
          </p:cNvSpPr>
          <p:nvPr/>
        </p:nvSpPr>
        <p:spPr>
          <a:xfrm>
            <a:off x="536236" y="6221224"/>
            <a:ext cx="9001047" cy="120321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dirty="0">
                <a:solidFill>
                  <a:schemeClr val="tx1"/>
                </a:solidFill>
                <a:latin typeface="Calibri" panose="020F0502020204030204" pitchFamily="34" charset="0"/>
                <a:cs typeface="Calibri" panose="020F0502020204030204" pitchFamily="34" charset="0"/>
              </a:rPr>
              <a:t>“Can you pass me the </a:t>
            </a:r>
            <a:r>
              <a:rPr lang="en-GB" sz="2400" b="1" dirty="0">
                <a:solidFill>
                  <a:schemeClr val="tx1"/>
                </a:solidFill>
                <a:latin typeface="Calibri" panose="020F0502020204030204" pitchFamily="34" charset="0"/>
                <a:cs typeface="Calibri" panose="020F0502020204030204" pitchFamily="34" charset="0"/>
              </a:rPr>
              <a:t>two </a:t>
            </a:r>
            <a:r>
              <a:rPr lang="en-GB" sz="2400" dirty="0">
                <a:solidFill>
                  <a:schemeClr val="tx1"/>
                </a:solidFill>
                <a:latin typeface="Calibri" panose="020F0502020204030204" pitchFamily="34" charset="0"/>
                <a:cs typeface="Calibri" panose="020F0502020204030204" pitchFamily="34" charset="0"/>
              </a:rPr>
              <a:t>apples?”</a:t>
            </a:r>
            <a:r>
              <a:rPr lang="en-GB" sz="2400" dirty="0"/>
              <a:t/>
            </a:r>
            <a:br>
              <a:rPr lang="en-GB" sz="2400" dirty="0"/>
            </a:br>
            <a:endParaRPr lang="en-GB" sz="2400" b="1"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xmlns="" id="{524D6063-84BB-4BA9-98B9-D6DF9FA6C0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0816" y="4579738"/>
            <a:ext cx="2334100" cy="1556827"/>
          </a:xfrm>
          <a:prstGeom prst="rect">
            <a:avLst/>
          </a:prstGeom>
        </p:spPr>
      </p:pic>
      <p:pic>
        <p:nvPicPr>
          <p:cNvPr id="14" name="Picture 13" descr="Screen Clipping">
            <a:extLst>
              <a:ext uri="{FF2B5EF4-FFF2-40B4-BE49-F238E27FC236}">
                <a16:creationId xmlns:a16="http://schemas.microsoft.com/office/drawing/2014/main" xmlns="" id="{5D9CA994-DA21-4E25-9D41-9BC6068109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7594" y="2132020"/>
            <a:ext cx="1868756" cy="568994"/>
          </a:xfrm>
          <a:prstGeom prst="rect">
            <a:avLst/>
          </a:prstGeom>
        </p:spPr>
      </p:pic>
      <p:sp>
        <p:nvSpPr>
          <p:cNvPr id="15" name="Title 1">
            <a:extLst>
              <a:ext uri="{FF2B5EF4-FFF2-40B4-BE49-F238E27FC236}">
                <a16:creationId xmlns:a16="http://schemas.microsoft.com/office/drawing/2014/main" xmlns="" id="{394922E9-E553-4FFB-A203-261B8BE3886C}"/>
              </a:ext>
            </a:extLst>
          </p:cNvPr>
          <p:cNvSpPr txBox="1">
            <a:spLocks/>
          </p:cNvSpPr>
          <p:nvPr/>
        </p:nvSpPr>
        <p:spPr>
          <a:xfrm>
            <a:off x="5423204" y="6234192"/>
            <a:ext cx="9001047" cy="120321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dirty="0">
                <a:solidFill>
                  <a:schemeClr val="tx1"/>
                </a:solidFill>
                <a:latin typeface="Calibri" panose="020F0502020204030204" pitchFamily="34" charset="0"/>
                <a:cs typeface="Calibri" panose="020F0502020204030204" pitchFamily="34" charset="0"/>
              </a:rPr>
              <a:t>“Can see </a:t>
            </a:r>
            <a:r>
              <a:rPr lang="en-GB" sz="2400" b="1" dirty="0">
                <a:solidFill>
                  <a:schemeClr val="tx1"/>
                </a:solidFill>
                <a:latin typeface="Calibri" panose="020F0502020204030204" pitchFamily="34" charset="0"/>
                <a:cs typeface="Calibri" panose="020F0502020204030204" pitchFamily="34" charset="0"/>
              </a:rPr>
              <a:t>four </a:t>
            </a:r>
            <a:r>
              <a:rPr lang="en-GB" sz="2400" dirty="0">
                <a:solidFill>
                  <a:schemeClr val="tx1"/>
                </a:solidFill>
                <a:latin typeface="Calibri" panose="020F0502020204030204" pitchFamily="34" charset="0"/>
                <a:cs typeface="Calibri" panose="020F0502020204030204" pitchFamily="34" charset="0"/>
              </a:rPr>
              <a:t>birds?”</a:t>
            </a:r>
            <a:r>
              <a:rPr lang="en-GB" sz="2400" dirty="0"/>
              <a:t/>
            </a:r>
            <a:br>
              <a:rPr lang="en-GB" sz="2400" dirty="0"/>
            </a:br>
            <a:endParaRPr lang="en-GB" sz="2400" b="1" dirty="0">
              <a:latin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xmlns="" id="{68F125DA-B863-45D3-A2C7-C8B7E04AEA4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2258" t="4257" r="19583" b="7096"/>
          <a:stretch/>
        </p:blipFill>
        <p:spPr>
          <a:xfrm>
            <a:off x="7002540" y="1935102"/>
            <a:ext cx="1509527" cy="1009337"/>
          </a:xfrm>
          <a:prstGeom prst="rect">
            <a:avLst/>
          </a:prstGeom>
        </p:spPr>
      </p:pic>
    </p:spTree>
    <p:extLst>
      <p:ext uri="{BB962C8B-B14F-4D97-AF65-F5344CB8AC3E}">
        <p14:creationId xmlns:p14="http://schemas.microsoft.com/office/powerpoint/2010/main" val="1647467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914460-417C-4D34-9BD3-727FE64EF5C5}"/>
              </a:ext>
            </a:extLst>
          </p:cNvPr>
          <p:cNvSpPr>
            <a:spLocks noGrp="1"/>
          </p:cNvSpPr>
          <p:nvPr>
            <p:ph type="title"/>
          </p:nvPr>
        </p:nvSpPr>
        <p:spPr>
          <a:xfrm>
            <a:off x="1612555" y="183549"/>
            <a:ext cx="7415788" cy="959892"/>
          </a:xfrm>
        </p:spPr>
        <p:txBody>
          <a:bodyPr>
            <a:normAutofit/>
          </a:bodyPr>
          <a:lstStyle/>
          <a:p>
            <a:pPr algn="ctr"/>
            <a:r>
              <a:rPr lang="en-GB" sz="5400" b="1" dirty="0">
                <a:solidFill>
                  <a:srgbClr val="FFC000"/>
                </a:solidFill>
                <a:latin typeface="Calibri" panose="020F0502020204030204" pitchFamily="34" charset="0"/>
                <a:cs typeface="Calibri" panose="020F0502020204030204" pitchFamily="34" charset="0"/>
              </a:rPr>
              <a:t>Comparison</a:t>
            </a:r>
          </a:p>
        </p:txBody>
      </p:sp>
      <p:sp>
        <p:nvSpPr>
          <p:cNvPr id="14" name="Content Placeholder 13">
            <a:extLst>
              <a:ext uri="{FF2B5EF4-FFF2-40B4-BE49-F238E27FC236}">
                <a16:creationId xmlns:a16="http://schemas.microsoft.com/office/drawing/2014/main" xmlns="" id="{7E8A55DE-DCBB-4225-A3A7-74CAB7875F4D}"/>
              </a:ext>
            </a:extLst>
          </p:cNvPr>
          <p:cNvSpPr>
            <a:spLocks noGrp="1"/>
          </p:cNvSpPr>
          <p:nvPr>
            <p:ph idx="1"/>
          </p:nvPr>
        </p:nvSpPr>
        <p:spPr>
          <a:xfrm>
            <a:off x="423273" y="1326990"/>
            <a:ext cx="9334876" cy="5531010"/>
          </a:xfrm>
        </p:spPr>
        <p:txBody>
          <a:bodyPr>
            <a:normAutofit fontScale="25000" lnSpcReduction="20000"/>
          </a:bodyPr>
          <a:lstStyle/>
          <a:p>
            <a:pPr marL="0" indent="0">
              <a:buNone/>
            </a:pPr>
            <a:r>
              <a:rPr lang="en-GB" sz="8000" dirty="0">
                <a:solidFill>
                  <a:schemeClr val="tx1"/>
                </a:solidFill>
                <a:latin typeface="Calibri" panose="020F0502020204030204" pitchFamily="34" charset="0"/>
                <a:cs typeface="Calibri" panose="020F0502020204030204" pitchFamily="34" charset="0"/>
              </a:rPr>
              <a:t>Comparing numbers involves knowing which numbers are worth more or less than each other. This depends both on understanding cardinal values of numbers and also knowing that the later counting numbers are worth more (because the next number is always one more). This understanding underpins the mental number line which children will develop later. </a:t>
            </a:r>
            <a:r>
              <a:rPr lang="en-GB" sz="8000" b="1" dirty="0">
                <a:solidFill>
                  <a:schemeClr val="tx1"/>
                </a:solidFill>
                <a:latin typeface="Calibri" panose="020F0502020204030204" pitchFamily="34" charset="0"/>
                <a:cs typeface="Calibri" panose="020F0502020204030204" pitchFamily="34" charset="0"/>
              </a:rPr>
              <a:t>When comparing children in the early years need to:</a:t>
            </a:r>
          </a:p>
          <a:p>
            <a:endParaRPr lang="en-GB" sz="8000" dirty="0">
              <a:solidFill>
                <a:schemeClr val="tx1"/>
              </a:solidFill>
              <a:latin typeface="Calibri" panose="020F0502020204030204" pitchFamily="34" charset="0"/>
              <a:cs typeface="Calibri" panose="020F0502020204030204" pitchFamily="34" charset="0"/>
            </a:endParaRPr>
          </a:p>
          <a:p>
            <a:pPr marL="285750" indent="-285750">
              <a:spcBef>
                <a:spcPts val="600"/>
              </a:spcBef>
              <a:buFont typeface="Wingdings" panose="05000000000000000000" pitchFamily="2" charset="2"/>
              <a:buChar char="Ø"/>
            </a:pPr>
            <a:r>
              <a:rPr lang="en-GB" sz="8000" dirty="0">
                <a:solidFill>
                  <a:schemeClr val="tx1"/>
                </a:solidFill>
                <a:latin typeface="Calibri" panose="020F0502020204030204" pitchFamily="34" charset="0"/>
                <a:cs typeface="Calibri" panose="020F0502020204030204" pitchFamily="34" charset="0"/>
              </a:rPr>
              <a:t>Compare groups of objects to say which group has ‘more’</a:t>
            </a:r>
          </a:p>
          <a:p>
            <a:pPr marL="0" indent="0">
              <a:spcBef>
                <a:spcPts val="600"/>
              </a:spcBef>
              <a:buNone/>
            </a:pPr>
            <a:endParaRPr lang="en-GB" sz="8000" dirty="0">
              <a:solidFill>
                <a:schemeClr val="tx1"/>
              </a:solidFill>
              <a:latin typeface="Calibri" panose="020F0502020204030204" pitchFamily="34" charset="0"/>
              <a:cs typeface="Calibri" panose="020F0502020204030204" pitchFamily="34" charset="0"/>
            </a:endParaRPr>
          </a:p>
          <a:p>
            <a:pPr marL="285750" indent="-285750">
              <a:spcBef>
                <a:spcPts val="600"/>
              </a:spcBef>
              <a:buFont typeface="Wingdings" panose="05000000000000000000" pitchFamily="2" charset="2"/>
              <a:buChar char="Ø"/>
            </a:pPr>
            <a:r>
              <a:rPr lang="en-GB" sz="8000" dirty="0">
                <a:solidFill>
                  <a:schemeClr val="tx1"/>
                </a:solidFill>
                <a:latin typeface="Calibri" panose="020F0502020204030204" pitchFamily="34" charset="0"/>
                <a:cs typeface="Calibri" panose="020F0502020204030204" pitchFamily="34" charset="0"/>
              </a:rPr>
              <a:t>Explore when groups of objects contain an equal amount</a:t>
            </a:r>
          </a:p>
          <a:p>
            <a:pPr>
              <a:spcBef>
                <a:spcPts val="600"/>
              </a:spcBef>
            </a:pPr>
            <a:endParaRPr lang="en-GB" sz="8000" dirty="0">
              <a:solidFill>
                <a:schemeClr val="tx1"/>
              </a:solidFill>
              <a:latin typeface="Calibri" panose="020F0502020204030204" pitchFamily="34" charset="0"/>
              <a:cs typeface="Calibri" panose="020F0502020204030204" pitchFamily="34" charset="0"/>
            </a:endParaRPr>
          </a:p>
          <a:p>
            <a:pPr marL="285750" indent="-285750">
              <a:spcBef>
                <a:spcPts val="600"/>
              </a:spcBef>
              <a:buFont typeface="Wingdings" panose="05000000000000000000" pitchFamily="2" charset="2"/>
              <a:buChar char="Ø"/>
            </a:pPr>
            <a:r>
              <a:rPr lang="en-GB" sz="8000" dirty="0">
                <a:solidFill>
                  <a:schemeClr val="tx1"/>
                </a:solidFill>
                <a:latin typeface="Calibri" panose="020F0502020204030204" pitchFamily="34" charset="0"/>
                <a:cs typeface="Calibri" panose="020F0502020204030204" pitchFamily="34" charset="0"/>
              </a:rPr>
              <a:t>Compare numbers and reason. For example, by explaining they would like 5 sweets instead of 3 because 5 is more than 3. </a:t>
            </a:r>
          </a:p>
          <a:p>
            <a:pPr>
              <a:spcBef>
                <a:spcPts val="600"/>
              </a:spcBef>
            </a:pPr>
            <a:endParaRPr lang="en-GB" sz="8000" dirty="0">
              <a:solidFill>
                <a:schemeClr val="tx1"/>
              </a:solidFill>
              <a:latin typeface="Calibri" panose="020F0502020204030204" pitchFamily="34" charset="0"/>
              <a:cs typeface="Calibri" panose="020F0502020204030204" pitchFamily="34" charset="0"/>
            </a:endParaRPr>
          </a:p>
          <a:p>
            <a:pPr marL="285750" indent="-285750">
              <a:spcBef>
                <a:spcPts val="600"/>
              </a:spcBef>
              <a:buFont typeface="Wingdings" panose="05000000000000000000" pitchFamily="2" charset="2"/>
              <a:buChar char="Ø"/>
            </a:pPr>
            <a:r>
              <a:rPr lang="en-GB" sz="8000" dirty="0">
                <a:solidFill>
                  <a:schemeClr val="tx1"/>
                </a:solidFill>
                <a:latin typeface="Calibri" panose="020F0502020204030204" pitchFamily="34" charset="0"/>
                <a:cs typeface="Calibri" panose="020F0502020204030204" pitchFamily="34" charset="0"/>
              </a:rPr>
              <a:t>Explore when sharing objects might be unfair and discuss why</a:t>
            </a:r>
          </a:p>
          <a:p>
            <a:pPr marL="0" indent="0">
              <a:spcBef>
                <a:spcPts val="600"/>
              </a:spcBef>
              <a:buNone/>
            </a:pPr>
            <a:endParaRPr lang="en-GB" sz="8000" dirty="0">
              <a:solidFill>
                <a:schemeClr val="tx1"/>
              </a:solidFill>
              <a:latin typeface="Calibri" panose="020F0502020204030204" pitchFamily="34" charset="0"/>
              <a:cs typeface="Calibri" panose="020F0502020204030204" pitchFamily="34" charset="0"/>
            </a:endParaRPr>
          </a:p>
          <a:p>
            <a:pPr marL="285750" indent="-285750">
              <a:spcBef>
                <a:spcPts val="600"/>
              </a:spcBef>
              <a:buFont typeface="Wingdings" panose="05000000000000000000" pitchFamily="2" charset="2"/>
              <a:buChar char="Ø"/>
            </a:pPr>
            <a:r>
              <a:rPr lang="en-GB" sz="8000" dirty="0">
                <a:solidFill>
                  <a:schemeClr val="tx1"/>
                </a:solidFill>
                <a:latin typeface="Calibri" panose="020F0502020204030204" pitchFamily="34" charset="0"/>
                <a:cs typeface="Calibri" panose="020F0502020204030204" pitchFamily="34" charset="0"/>
              </a:rPr>
              <a:t>Know the one more and one less relationship between numbers. For example, if there are 4 pencils in pot that is labelled 5, do they know to add one more?</a:t>
            </a:r>
          </a:p>
          <a:p>
            <a:pPr marL="285750" indent="-285750">
              <a:buFont typeface="Wingdings" panose="05000000000000000000" pitchFamily="2" charset="2"/>
              <a:buChar char="Ø"/>
            </a:pPr>
            <a:endParaRPr lang="en-GB" dirty="0">
              <a:latin typeface="Calibri" panose="020F0502020204030204" pitchFamily="34" charset="0"/>
              <a:cs typeface="Calibri" panose="020F0502020204030204" pitchFamily="34" charset="0"/>
            </a:endParaRPr>
          </a:p>
          <a:p>
            <a:endParaRPr lang="en-GB" dirty="0"/>
          </a:p>
        </p:txBody>
      </p:sp>
      <p:pic>
        <p:nvPicPr>
          <p:cNvPr id="15" name="Picture 14">
            <a:extLst>
              <a:ext uri="{FF2B5EF4-FFF2-40B4-BE49-F238E27FC236}">
                <a16:creationId xmlns:a16="http://schemas.microsoft.com/office/drawing/2014/main" xmlns="" id="{AE32D7BD-D440-41E1-A749-8AAE3E7EC333}"/>
              </a:ext>
            </a:extLst>
          </p:cNvPr>
          <p:cNvPicPr>
            <a:picLocks noChangeAspect="1"/>
          </p:cNvPicPr>
          <p:nvPr/>
        </p:nvPicPr>
        <p:blipFill>
          <a:blip r:embed="rId3"/>
          <a:stretch>
            <a:fillRect/>
          </a:stretch>
        </p:blipFill>
        <p:spPr>
          <a:xfrm>
            <a:off x="690466" y="-1"/>
            <a:ext cx="2724538" cy="1326991"/>
          </a:xfrm>
          <a:prstGeom prst="rect">
            <a:avLst/>
          </a:prstGeom>
          <a:ln>
            <a:noFill/>
          </a:ln>
          <a:effectLst>
            <a:softEdge rad="112500"/>
          </a:effectLst>
        </p:spPr>
      </p:pic>
    </p:spTree>
    <p:extLst>
      <p:ext uri="{BB962C8B-B14F-4D97-AF65-F5344CB8AC3E}">
        <p14:creationId xmlns:p14="http://schemas.microsoft.com/office/powerpoint/2010/main" val="3078289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xmlns=""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xmlns=""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xmlns=""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a:extLst>
              <a:ext uri="{FF2B5EF4-FFF2-40B4-BE49-F238E27FC236}">
                <a16:creationId xmlns:a16="http://schemas.microsoft.com/office/drawing/2014/main" xmlns=""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xmlns=""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a:extLst>
              <a:ext uri="{FF2B5EF4-FFF2-40B4-BE49-F238E27FC236}">
                <a16:creationId xmlns:a16="http://schemas.microsoft.com/office/drawing/2014/main" xmlns=""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xmlns=""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Freeform: Shape 29">
            <a:extLst>
              <a:ext uri="{FF2B5EF4-FFF2-40B4-BE49-F238E27FC236}">
                <a16:creationId xmlns:a16="http://schemas.microsoft.com/office/drawing/2014/main" xmlns="" id="{A5EC319D-0FEA-4B95-A3EA-01E35672C9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DAFDC08F-DE66-4C4D-847A-9D1B8AEFC1C4}"/>
              </a:ext>
            </a:extLst>
          </p:cNvPr>
          <p:cNvSpPr>
            <a:spLocks noGrp="1"/>
          </p:cNvSpPr>
          <p:nvPr>
            <p:ph type="title"/>
          </p:nvPr>
        </p:nvSpPr>
        <p:spPr>
          <a:xfrm>
            <a:off x="6986843" y="2205069"/>
            <a:ext cx="5358181" cy="2227730"/>
          </a:xfrm>
        </p:spPr>
        <p:txBody>
          <a:bodyPr anchor="ctr">
            <a:noAutofit/>
          </a:bodyPr>
          <a:lstStyle/>
          <a:p>
            <a:r>
              <a:rPr lang="en-GB" sz="8000" b="1" dirty="0">
                <a:solidFill>
                  <a:srgbClr val="FFFFFF"/>
                </a:solidFill>
                <a:latin typeface="Calibri" panose="020F0502020204030204" pitchFamily="34" charset="0"/>
                <a:cs typeface="Calibri" panose="020F0502020204030204" pitchFamily="34" charset="0"/>
              </a:rPr>
              <a:t>So how can you help?</a:t>
            </a:r>
          </a:p>
        </p:txBody>
      </p:sp>
      <p:pic>
        <p:nvPicPr>
          <p:cNvPr id="5" name="Content Placeholder 4">
            <a:extLst>
              <a:ext uri="{FF2B5EF4-FFF2-40B4-BE49-F238E27FC236}">
                <a16:creationId xmlns:a16="http://schemas.microsoft.com/office/drawing/2014/main" xmlns="" id="{69ED8290-1652-43CB-9FEE-1D83B90A2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51" y="1485422"/>
            <a:ext cx="3856774" cy="3976055"/>
          </a:xfrm>
          <a:prstGeom prst="rect">
            <a:avLst/>
          </a:prstGeom>
        </p:spPr>
      </p:pic>
    </p:spTree>
    <p:extLst>
      <p:ext uri="{BB962C8B-B14F-4D97-AF65-F5344CB8AC3E}">
        <p14:creationId xmlns:p14="http://schemas.microsoft.com/office/powerpoint/2010/main" val="1371031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370C77E-D183-44F3-8C63-85F644C4125D}"/>
              </a:ext>
            </a:extLst>
          </p:cNvPr>
          <p:cNvSpPr>
            <a:spLocks noGrp="1"/>
          </p:cNvSpPr>
          <p:nvPr>
            <p:ph idx="1"/>
          </p:nvPr>
        </p:nvSpPr>
        <p:spPr>
          <a:xfrm>
            <a:off x="286320" y="1380256"/>
            <a:ext cx="9471828" cy="1716963"/>
          </a:xfrm>
        </p:spPr>
        <p:txBody>
          <a:bodyPr>
            <a:normAutofit/>
          </a:bodyPr>
          <a:lstStyle/>
          <a:p>
            <a:pPr>
              <a:buFont typeface="Wingdings" panose="05000000000000000000" pitchFamily="2" charset="2"/>
              <a:buChar char="Ø"/>
            </a:pPr>
            <a:endParaRPr lang="en-GB" dirty="0"/>
          </a:p>
          <a:p>
            <a:pPr marL="0" indent="0">
              <a:buNone/>
            </a:pPr>
            <a:endParaRPr lang="en-GB" dirty="0"/>
          </a:p>
        </p:txBody>
      </p:sp>
      <p:sp>
        <p:nvSpPr>
          <p:cNvPr id="4" name="Title 1">
            <a:extLst>
              <a:ext uri="{FF2B5EF4-FFF2-40B4-BE49-F238E27FC236}">
                <a16:creationId xmlns:a16="http://schemas.microsoft.com/office/drawing/2014/main" xmlns="" id="{EED7C831-F150-4920-A91C-045EE076284D}"/>
              </a:ext>
            </a:extLst>
          </p:cNvPr>
          <p:cNvSpPr>
            <a:spLocks noGrp="1"/>
          </p:cNvSpPr>
          <p:nvPr>
            <p:ph type="title"/>
          </p:nvPr>
        </p:nvSpPr>
        <p:spPr>
          <a:xfrm>
            <a:off x="1294550" y="408264"/>
            <a:ext cx="8596312" cy="1320800"/>
          </a:xfrm>
        </p:spPr>
        <p:txBody>
          <a:bodyPr>
            <a:normAutofit/>
          </a:bodyPr>
          <a:lstStyle/>
          <a:p>
            <a:pPr algn="ctr"/>
            <a:r>
              <a:rPr lang="en-GB" sz="5400" b="1" dirty="0">
                <a:solidFill>
                  <a:srgbClr val="FFC000"/>
                </a:solidFill>
                <a:latin typeface="Calibri" panose="020F0502020204030204" pitchFamily="34" charset="0"/>
                <a:cs typeface="Calibri" panose="020F0502020204030204" pitchFamily="34" charset="0"/>
              </a:rPr>
              <a:t>Comparison</a:t>
            </a:r>
          </a:p>
        </p:txBody>
      </p:sp>
      <p:sp>
        <p:nvSpPr>
          <p:cNvPr id="7" name="Content Placeholder 2">
            <a:extLst>
              <a:ext uri="{FF2B5EF4-FFF2-40B4-BE49-F238E27FC236}">
                <a16:creationId xmlns:a16="http://schemas.microsoft.com/office/drawing/2014/main" xmlns="" id="{A669BA25-D72C-43DA-A227-31FFB577584A}"/>
              </a:ext>
            </a:extLst>
          </p:cNvPr>
          <p:cNvSpPr txBox="1">
            <a:spLocks/>
          </p:cNvSpPr>
          <p:nvPr/>
        </p:nvSpPr>
        <p:spPr>
          <a:xfrm>
            <a:off x="244345" y="3174084"/>
            <a:ext cx="9587552" cy="17169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endParaRPr lang="en-GB" dirty="0"/>
          </a:p>
          <a:p>
            <a:pPr marL="0" indent="0">
              <a:buFont typeface="Wingdings 3" charset="2"/>
              <a:buNone/>
            </a:pPr>
            <a:endParaRPr lang="en-GB" dirty="0"/>
          </a:p>
        </p:txBody>
      </p:sp>
      <p:sp>
        <p:nvSpPr>
          <p:cNvPr id="10" name="Content Placeholder 2">
            <a:extLst>
              <a:ext uri="{FF2B5EF4-FFF2-40B4-BE49-F238E27FC236}">
                <a16:creationId xmlns:a16="http://schemas.microsoft.com/office/drawing/2014/main" xmlns="" id="{EEF0A6D5-8B1A-465B-AD04-948C0E334111}"/>
              </a:ext>
            </a:extLst>
          </p:cNvPr>
          <p:cNvSpPr txBox="1">
            <a:spLocks/>
          </p:cNvSpPr>
          <p:nvPr/>
        </p:nvSpPr>
        <p:spPr>
          <a:xfrm>
            <a:off x="244345" y="4999829"/>
            <a:ext cx="9627576" cy="17169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en-GB" dirty="0"/>
          </a:p>
        </p:txBody>
      </p:sp>
      <p:sp>
        <p:nvSpPr>
          <p:cNvPr id="8" name="TextBox 7">
            <a:extLst>
              <a:ext uri="{FF2B5EF4-FFF2-40B4-BE49-F238E27FC236}">
                <a16:creationId xmlns:a16="http://schemas.microsoft.com/office/drawing/2014/main" xmlns="" id="{D37A0446-E949-4C8C-9A2F-CEF02BD2DAA2}"/>
              </a:ext>
            </a:extLst>
          </p:cNvPr>
          <p:cNvSpPr txBox="1"/>
          <p:nvPr/>
        </p:nvSpPr>
        <p:spPr>
          <a:xfrm>
            <a:off x="386530" y="969109"/>
            <a:ext cx="9494862" cy="5601533"/>
          </a:xfrm>
          <a:prstGeom prst="rect">
            <a:avLst/>
          </a:prstGeom>
          <a:noFill/>
        </p:spPr>
        <p:txBody>
          <a:bodyPr wrap="square" rtlCol="0">
            <a:spAutoFit/>
          </a:bodyPr>
          <a:lstStyle/>
          <a:p>
            <a:pPr marL="285750" indent="-285750">
              <a:spcAft>
                <a:spcPts val="600"/>
              </a:spcAft>
              <a:buClr>
                <a:schemeClr val="accent2"/>
              </a:buClr>
              <a:buFont typeface="Wingdings" panose="05000000000000000000" pitchFamily="2" charset="2"/>
              <a:buChar char="Ø"/>
            </a:pPr>
            <a:endParaRPr lang="en-GB" sz="2000" dirty="0">
              <a:latin typeface="Calibri" panose="020F0502020204030204" pitchFamily="34" charset="0"/>
              <a:cs typeface="Calibri" panose="020F0502020204030204" pitchFamily="34" charset="0"/>
            </a:endParaRPr>
          </a:p>
          <a:p>
            <a:pPr marL="342900" indent="-342900">
              <a:spcAft>
                <a:spcPts val="600"/>
              </a:spcAft>
              <a:buClr>
                <a:schemeClr val="accent2"/>
              </a:buClr>
              <a:buFont typeface="Wingdings" panose="05000000000000000000" pitchFamily="2" charset="2"/>
              <a:buChar char="ü"/>
            </a:pPr>
            <a:r>
              <a:rPr lang="en-GB" sz="2200" dirty="0">
                <a:latin typeface="Calibri" panose="020F0502020204030204" pitchFamily="34" charset="0"/>
                <a:cs typeface="Calibri" panose="020F0502020204030204" pitchFamily="34" charset="0"/>
              </a:rPr>
              <a:t>Allow children to sort and compare collections of objects in the house. For example, when tidying up, can they identify which box has ‘more’ toys? Can they see when the amount of toys is equal?</a:t>
            </a:r>
          </a:p>
          <a:p>
            <a:pPr marL="342900" indent="-342900">
              <a:spcAft>
                <a:spcPts val="600"/>
              </a:spcAft>
              <a:buClr>
                <a:schemeClr val="accent2"/>
              </a:buClr>
              <a:buFont typeface="Wingdings" panose="05000000000000000000" pitchFamily="2" charset="2"/>
              <a:buChar char="ü"/>
            </a:pPr>
            <a:r>
              <a:rPr lang="en-GB" sz="2200" dirty="0">
                <a:latin typeface="Calibri" panose="020F0502020204030204" pitchFamily="34" charset="0"/>
                <a:cs typeface="Calibri" panose="020F0502020204030204" pitchFamily="34" charset="0"/>
              </a:rPr>
              <a:t>Provide opportunities to compare objects of different sizes? For example, can they see that 5 small grapes is more than 3 large oranges?</a:t>
            </a:r>
          </a:p>
          <a:p>
            <a:pPr marL="342900" indent="-342900">
              <a:spcAft>
                <a:spcPts val="600"/>
              </a:spcAft>
              <a:buClr>
                <a:schemeClr val="accent2"/>
              </a:buClr>
              <a:buFont typeface="Wingdings" panose="05000000000000000000" pitchFamily="2" charset="2"/>
              <a:buChar char="ü"/>
            </a:pPr>
            <a:r>
              <a:rPr lang="en-GB" sz="2200" dirty="0">
                <a:latin typeface="Calibri" panose="020F0502020204030204" pitchFamily="34" charset="0"/>
                <a:cs typeface="Calibri" panose="020F0502020204030204" pitchFamily="34" charset="0"/>
              </a:rPr>
              <a:t>Ask children to make two unequal groups equal and bring this into their play. For example, by saying ‘this doll has 4 biscuits and this doll has 1 biscuit. How can we make it fair?</a:t>
            </a:r>
          </a:p>
          <a:p>
            <a:pPr marL="342900" indent="-342900">
              <a:spcAft>
                <a:spcPts val="600"/>
              </a:spcAft>
              <a:buClr>
                <a:schemeClr val="accent2"/>
              </a:buClr>
              <a:buFont typeface="Wingdings" panose="05000000000000000000" pitchFamily="2" charset="2"/>
              <a:buChar char="ü"/>
            </a:pPr>
            <a:r>
              <a:rPr lang="en-GB" sz="2200" dirty="0">
                <a:latin typeface="Calibri" panose="020F0502020204030204" pitchFamily="34" charset="0"/>
                <a:cs typeface="Calibri" panose="020F0502020204030204" pitchFamily="34" charset="0"/>
              </a:rPr>
              <a:t>Play ‘track games’ where children have to move counters onto bigger numbers</a:t>
            </a:r>
          </a:p>
          <a:p>
            <a:pPr marL="342900" indent="-342900">
              <a:spcAft>
                <a:spcPts val="600"/>
              </a:spcAft>
              <a:buClr>
                <a:schemeClr val="accent2"/>
              </a:buClr>
              <a:buFont typeface="Wingdings" panose="05000000000000000000" pitchFamily="2" charset="2"/>
              <a:buChar char="ü"/>
            </a:pPr>
            <a:r>
              <a:rPr lang="en-GB" sz="2200" dirty="0">
                <a:latin typeface="Calibri" panose="020F0502020204030204" pitchFamily="34" charset="0"/>
                <a:cs typeface="Calibri" panose="020F0502020204030204" pitchFamily="34" charset="0"/>
              </a:rPr>
              <a:t>Use the language of ‘one more’. For example, by asking them to ‘eat one more spoonful’ at dinner time or put ‘one more penny in the jar’</a:t>
            </a:r>
          </a:p>
          <a:p>
            <a:pPr marL="342900" indent="-342900">
              <a:spcAft>
                <a:spcPts val="600"/>
              </a:spcAft>
              <a:buClr>
                <a:schemeClr val="accent2"/>
              </a:buClr>
              <a:buFont typeface="Wingdings" panose="05000000000000000000" pitchFamily="2" charset="2"/>
              <a:buChar char="ü"/>
            </a:pPr>
            <a:r>
              <a:rPr lang="en-GB" sz="2200" dirty="0">
                <a:latin typeface="Calibri" panose="020F0502020204030204" pitchFamily="34" charset="0"/>
                <a:cs typeface="Calibri" panose="020F0502020204030204" pitchFamily="34" charset="0"/>
              </a:rPr>
              <a:t>Ask children to make predictions in number songs when an object is added or taken away. For example, by saying ‘there are 5 frogs on the log. If 1 jumps off how many will there be? How do you know?</a:t>
            </a:r>
          </a:p>
        </p:txBody>
      </p:sp>
      <p:pic>
        <p:nvPicPr>
          <p:cNvPr id="14" name="Picture 13">
            <a:extLst>
              <a:ext uri="{FF2B5EF4-FFF2-40B4-BE49-F238E27FC236}">
                <a16:creationId xmlns:a16="http://schemas.microsoft.com/office/drawing/2014/main" xmlns="" id="{3D6F5D0B-DFD5-4BBF-8F14-D3AA0A08BE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1921" y="4798503"/>
            <a:ext cx="1961961" cy="15267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a:extLst>
              <a:ext uri="{FF2B5EF4-FFF2-40B4-BE49-F238E27FC236}">
                <a16:creationId xmlns:a16="http://schemas.microsoft.com/office/drawing/2014/main" xmlns="" id="{20BB45DE-6968-417D-8D6C-8F82135972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4635" y="2892503"/>
            <a:ext cx="1665233" cy="16820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a:extLst>
              <a:ext uri="{FF2B5EF4-FFF2-40B4-BE49-F238E27FC236}">
                <a16:creationId xmlns:a16="http://schemas.microsoft.com/office/drawing/2014/main" xmlns="" id="{681D6EFE-C41B-4AD5-BC26-581AB730906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5052" t="5032" b="2059"/>
          <a:stretch/>
        </p:blipFill>
        <p:spPr>
          <a:xfrm>
            <a:off x="9871655" y="807027"/>
            <a:ext cx="1817031" cy="17328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Content Placeholder 4">
            <a:extLst>
              <a:ext uri="{FF2B5EF4-FFF2-40B4-BE49-F238E27FC236}">
                <a16:creationId xmlns:a16="http://schemas.microsoft.com/office/drawing/2014/main" xmlns="" id="{E48FFF5E-D34C-4843-A73F-CB992637ADED}"/>
              </a:ext>
            </a:extLst>
          </p:cNvPr>
          <p:cNvPicPr>
            <a:picLocks noChangeAspect="1"/>
          </p:cNvPicPr>
          <p:nvPr/>
        </p:nvPicPr>
        <p:blipFill>
          <a:blip r:embed="rId6">
            <a:alphaModFix amt="10000"/>
            <a:extLst>
              <a:ext uri="{28A0092B-C50C-407E-A947-70E740481C1C}">
                <a14:useLocalDpi xmlns:a14="http://schemas.microsoft.com/office/drawing/2010/main" val="0"/>
              </a:ext>
            </a:extLst>
          </a:blip>
          <a:stretch>
            <a:fillRect/>
          </a:stretch>
        </p:blipFill>
        <p:spPr>
          <a:xfrm>
            <a:off x="153340" y="441092"/>
            <a:ext cx="6054012" cy="6241246"/>
          </a:xfrm>
          <a:prstGeom prst="rect">
            <a:avLst/>
          </a:prstGeom>
        </p:spPr>
      </p:pic>
    </p:spTree>
    <p:extLst>
      <p:ext uri="{BB962C8B-B14F-4D97-AF65-F5344CB8AC3E}">
        <p14:creationId xmlns:p14="http://schemas.microsoft.com/office/powerpoint/2010/main" val="4105163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914460-417C-4D34-9BD3-727FE64EF5C5}"/>
              </a:ext>
            </a:extLst>
          </p:cNvPr>
          <p:cNvSpPr>
            <a:spLocks noGrp="1"/>
          </p:cNvSpPr>
          <p:nvPr>
            <p:ph type="title"/>
          </p:nvPr>
        </p:nvSpPr>
        <p:spPr>
          <a:xfrm>
            <a:off x="3082786" y="324436"/>
            <a:ext cx="5126072" cy="959892"/>
          </a:xfrm>
        </p:spPr>
        <p:txBody>
          <a:bodyPr>
            <a:normAutofit/>
          </a:bodyPr>
          <a:lstStyle/>
          <a:p>
            <a:pPr algn="ctr"/>
            <a:r>
              <a:rPr lang="en-GB" sz="5400" b="1" dirty="0">
                <a:solidFill>
                  <a:srgbClr val="FF0000"/>
                </a:solidFill>
                <a:latin typeface="Calibri" panose="020F0502020204030204" pitchFamily="34" charset="0"/>
                <a:cs typeface="Calibri" panose="020F0502020204030204" pitchFamily="34" charset="0"/>
              </a:rPr>
              <a:t>Composition</a:t>
            </a:r>
          </a:p>
        </p:txBody>
      </p:sp>
      <p:sp>
        <p:nvSpPr>
          <p:cNvPr id="14" name="Content Placeholder 13">
            <a:extLst>
              <a:ext uri="{FF2B5EF4-FFF2-40B4-BE49-F238E27FC236}">
                <a16:creationId xmlns:a16="http://schemas.microsoft.com/office/drawing/2014/main" xmlns="" id="{7E8A55DE-DCBB-4225-A3A7-74CAB7875F4D}"/>
              </a:ext>
            </a:extLst>
          </p:cNvPr>
          <p:cNvSpPr>
            <a:spLocks noGrp="1"/>
          </p:cNvSpPr>
          <p:nvPr>
            <p:ph idx="1"/>
          </p:nvPr>
        </p:nvSpPr>
        <p:spPr>
          <a:xfrm>
            <a:off x="423273" y="1326990"/>
            <a:ext cx="9676070" cy="5531010"/>
          </a:xfrm>
        </p:spPr>
        <p:txBody>
          <a:bodyPr>
            <a:normAutofit/>
          </a:bodyPr>
          <a:lstStyle/>
          <a:p>
            <a:pPr marL="285750" indent="-285750">
              <a:buFont typeface="Wingdings" panose="05000000000000000000" pitchFamily="2" charset="2"/>
              <a:buChar char="Ø"/>
            </a:pPr>
            <a:endParaRPr lang="en-GB" dirty="0">
              <a:latin typeface="Calibri" panose="020F0502020204030204" pitchFamily="34" charset="0"/>
              <a:cs typeface="Calibri" panose="020F0502020204030204" pitchFamily="34" charset="0"/>
            </a:endParaRPr>
          </a:p>
          <a:p>
            <a:endParaRPr lang="en-GB" dirty="0"/>
          </a:p>
        </p:txBody>
      </p:sp>
      <p:pic>
        <p:nvPicPr>
          <p:cNvPr id="5" name="Picture 4">
            <a:extLst>
              <a:ext uri="{FF2B5EF4-FFF2-40B4-BE49-F238E27FC236}">
                <a16:creationId xmlns:a16="http://schemas.microsoft.com/office/drawing/2014/main" xmlns="" id="{4103110C-406B-495B-8393-B1720ADB57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0" t="2878" r="-340" b="18164"/>
          <a:stretch/>
        </p:blipFill>
        <p:spPr>
          <a:xfrm>
            <a:off x="1113039" y="324436"/>
            <a:ext cx="2416099" cy="866918"/>
          </a:xfrm>
          <a:prstGeom prst="rect">
            <a:avLst/>
          </a:prstGeom>
          <a:ln>
            <a:noFill/>
          </a:ln>
          <a:effectLst>
            <a:softEdge rad="112500"/>
          </a:effectLst>
        </p:spPr>
      </p:pic>
      <p:sp>
        <p:nvSpPr>
          <p:cNvPr id="3" name="TextBox 2">
            <a:extLst>
              <a:ext uri="{FF2B5EF4-FFF2-40B4-BE49-F238E27FC236}">
                <a16:creationId xmlns:a16="http://schemas.microsoft.com/office/drawing/2014/main" xmlns="" id="{9DE7A271-1872-42C5-B1F2-B8E8564E87E0}"/>
              </a:ext>
            </a:extLst>
          </p:cNvPr>
          <p:cNvSpPr txBox="1"/>
          <p:nvPr/>
        </p:nvSpPr>
        <p:spPr>
          <a:xfrm>
            <a:off x="327171" y="1549645"/>
            <a:ext cx="9538282" cy="5709255"/>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This refers to the knowledge that numbers are made up of two or more other smaller numbers and it involves ‘part–whole’ understanding. Learning to ‘see’ a whole number and its parts at the same time is a </a:t>
            </a:r>
            <a:r>
              <a:rPr lang="en-GB" b="1" dirty="0">
                <a:latin typeface="Calibri" panose="020F0502020204030204" pitchFamily="34" charset="0"/>
                <a:cs typeface="Calibri" panose="020F0502020204030204" pitchFamily="34" charset="0"/>
              </a:rPr>
              <a:t>key development in children’s number understanding</a:t>
            </a:r>
            <a:r>
              <a:rPr lang="en-GB" dirty="0">
                <a:latin typeface="Calibri" panose="020F0502020204030204" pitchFamily="34" charset="0"/>
                <a:cs typeface="Calibri" panose="020F0502020204030204" pitchFamily="34" charset="0"/>
              </a:rPr>
              <a:t>. </a:t>
            </a:r>
          </a:p>
          <a:p>
            <a:r>
              <a:rPr lang="en-GB" dirty="0">
                <a:latin typeface="Calibri" panose="020F0502020204030204" pitchFamily="34" charset="0"/>
                <a:cs typeface="Calibri" panose="020F0502020204030204" pitchFamily="34" charset="0"/>
              </a:rPr>
              <a:t>Partitioning (separating) numbers into other numbers and putting them back together again underpins understanding of addition and subtraction. </a:t>
            </a:r>
            <a:r>
              <a:rPr lang="en-GB" b="1" dirty="0">
                <a:latin typeface="Calibri" panose="020F0502020204030204" pitchFamily="34" charset="0"/>
                <a:cs typeface="Calibri" panose="020F0502020204030204" pitchFamily="34" charset="0"/>
              </a:rPr>
              <a:t>Children in the early years will need:</a:t>
            </a:r>
          </a:p>
          <a:p>
            <a:endParaRPr lang="en-GB" sz="2000" dirty="0">
              <a:latin typeface="Calibri" panose="020F0502020204030204" pitchFamily="34" charset="0"/>
              <a:cs typeface="Calibri" panose="020F0502020204030204" pitchFamily="34" charset="0"/>
            </a:endParaRPr>
          </a:p>
          <a:p>
            <a:pPr marL="342900" indent="-342900">
              <a:spcAft>
                <a:spcPts val="300"/>
              </a:spcAft>
              <a:buClr>
                <a:schemeClr val="accent2"/>
              </a:buClr>
              <a:buFont typeface="Wingdings" panose="05000000000000000000" pitchFamily="2" charset="2"/>
              <a:buChar char="Ø"/>
            </a:pPr>
            <a:r>
              <a:rPr lang="en-GB" dirty="0">
                <a:latin typeface="Calibri" panose="020F0502020204030204" pitchFamily="34" charset="0"/>
                <a:cs typeface="Calibri" panose="020F0502020204030204" pitchFamily="34" charset="0"/>
              </a:rPr>
              <a:t>Opportunities to see small numbers within a larger collection. For example, to see 5 and notice 4 and 1 and 3 and 2</a:t>
            </a:r>
          </a:p>
          <a:p>
            <a:pPr marL="342900" indent="-342900">
              <a:spcAft>
                <a:spcPts val="300"/>
              </a:spcAft>
              <a:buClr>
                <a:schemeClr val="accent2"/>
              </a:buClr>
              <a:buFont typeface="Wingdings" panose="05000000000000000000" pitchFamily="2" charset="2"/>
              <a:buChar char="Ø"/>
            </a:pPr>
            <a:r>
              <a:rPr lang="en-GB" dirty="0">
                <a:latin typeface="Calibri" panose="020F0502020204030204" pitchFamily="34" charset="0"/>
                <a:cs typeface="Calibri" panose="020F0502020204030204" pitchFamily="34" charset="0"/>
              </a:rPr>
              <a:t>Opportunities to partition a number of things into two groups, and to recognise that those groups can be recombined to make the same total</a:t>
            </a:r>
          </a:p>
          <a:p>
            <a:pPr marL="342900" indent="-342900">
              <a:spcAft>
                <a:spcPts val="300"/>
              </a:spcAft>
              <a:buClr>
                <a:schemeClr val="accent2"/>
              </a:buClr>
              <a:buFont typeface="Wingdings" panose="05000000000000000000" pitchFamily="2" charset="2"/>
              <a:buChar char="Ø"/>
            </a:pPr>
            <a:r>
              <a:rPr lang="en-GB" dirty="0">
                <a:latin typeface="Calibri" panose="020F0502020204030204" pitchFamily="34" charset="0"/>
                <a:cs typeface="Calibri" panose="020F0502020204030204" pitchFamily="34" charset="0"/>
              </a:rPr>
              <a:t>Opportunities to partition a whole number to see pairs of numbers that make the same total. For example. 10 is 5 and 5. 10 is 9 and 1. These can be referred to as </a:t>
            </a:r>
            <a:r>
              <a:rPr lang="en-GB" b="1" dirty="0">
                <a:latin typeface="Calibri" panose="020F0502020204030204" pitchFamily="34" charset="0"/>
                <a:cs typeface="Calibri" panose="020F0502020204030204" pitchFamily="34" charset="0"/>
              </a:rPr>
              <a:t>number bonds to 10</a:t>
            </a:r>
          </a:p>
          <a:p>
            <a:pPr marL="342900" indent="-342900">
              <a:spcAft>
                <a:spcPts val="300"/>
              </a:spcAft>
              <a:buClr>
                <a:schemeClr val="accent2"/>
              </a:buClr>
              <a:buFont typeface="Wingdings" panose="05000000000000000000" pitchFamily="2" charset="2"/>
              <a:buChar char="Ø"/>
            </a:pPr>
            <a:r>
              <a:rPr lang="en-GB" dirty="0">
                <a:latin typeface="Calibri" panose="020F0502020204030204" pitchFamily="34" charset="0"/>
                <a:cs typeface="Calibri" panose="020F0502020204030204" pitchFamily="34" charset="0"/>
              </a:rPr>
              <a:t>To discover that numbers can be partitioned into more than two groups</a:t>
            </a:r>
          </a:p>
          <a:p>
            <a:pPr marL="342900" indent="-342900">
              <a:spcAft>
                <a:spcPts val="300"/>
              </a:spcAft>
              <a:buClr>
                <a:schemeClr val="accent2"/>
              </a:buClr>
              <a:buFont typeface="Wingdings" panose="05000000000000000000" pitchFamily="2" charset="2"/>
              <a:buChar char="Ø"/>
            </a:pPr>
            <a:r>
              <a:rPr lang="en-GB" dirty="0">
                <a:latin typeface="Calibri" panose="020F0502020204030204" pitchFamily="34" charset="0"/>
                <a:cs typeface="Calibri" panose="020F0502020204030204" pitchFamily="34" charset="0"/>
              </a:rPr>
              <a:t>Opportunities to say how many are hidden in a known number of things. For example: ‘Five children go into a tent, then two come out. How many are left in the tent?’ </a:t>
            </a:r>
          </a:p>
          <a:p>
            <a:pPr marL="342900" indent="-342900">
              <a:spcAft>
                <a:spcPts val="300"/>
              </a:spcAft>
              <a:buClr>
                <a:schemeClr val="accent2"/>
              </a:buClr>
              <a:buFont typeface="Wingdings" panose="05000000000000000000" pitchFamily="2" charset="2"/>
              <a:buChar char="Ø"/>
            </a:pPr>
            <a:r>
              <a:rPr lang="en-GB" dirty="0">
                <a:latin typeface="Calibri" panose="020F0502020204030204" pitchFamily="34" charset="0"/>
                <a:cs typeface="Calibri" panose="020F0502020204030204" pitchFamily="34" charset="0"/>
              </a:rPr>
              <a:t>To begin to explore the value of teen numbers, for example, that 18 is 10 and 8</a:t>
            </a:r>
            <a:endParaRPr lang="en-GB" sz="2000" dirty="0">
              <a:latin typeface="Calibri" panose="020F0502020204030204" pitchFamily="34" charset="0"/>
              <a:cs typeface="Calibri" panose="020F0502020204030204" pitchFamily="34" charset="0"/>
            </a:endParaRPr>
          </a:p>
          <a:p>
            <a:pPr>
              <a:buClr>
                <a:schemeClr val="accent2"/>
              </a:buClr>
            </a:pPr>
            <a:endParaRPr lang="en-GB" sz="2000" dirty="0">
              <a:latin typeface="Calibri" panose="020F0502020204030204" pitchFamily="34" charset="0"/>
              <a:cs typeface="Calibri" panose="020F0502020204030204" pitchFamily="34" charset="0"/>
            </a:endParaRPr>
          </a:p>
          <a:p>
            <a:pPr marL="342900" indent="-342900">
              <a:buClr>
                <a:schemeClr val="accent2"/>
              </a:buClr>
              <a:buFont typeface="Wingdings" panose="05000000000000000000" pitchFamily="2" charset="2"/>
              <a:buChar char="Ø"/>
            </a:pPr>
            <a:endParaRPr lang="en-GB" sz="2000" dirty="0">
              <a:latin typeface="Calibri" panose="020F0502020204030204" pitchFamily="34" charset="0"/>
              <a:cs typeface="Calibri" panose="020F0502020204030204" pitchFamily="34" charset="0"/>
            </a:endParaRPr>
          </a:p>
          <a:p>
            <a:pPr marL="342900" indent="-342900">
              <a:buClr>
                <a:schemeClr val="accent2"/>
              </a:buClr>
              <a:buFont typeface="Wingdings" panose="05000000000000000000" pitchFamily="2" charset="2"/>
              <a:buChar char="Ø"/>
            </a:pP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0520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xmlns="" id="{28D804AA-4CB0-4666-ADB2-88B6121B041B}"/>
              </a:ext>
            </a:extLst>
          </p:cNvPr>
          <p:cNvSpPr/>
          <p:nvPr/>
        </p:nvSpPr>
        <p:spPr>
          <a:xfrm>
            <a:off x="263417" y="1602873"/>
            <a:ext cx="11050609" cy="11848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xmlns="" id="{77C2A467-9FA0-4873-863A-C272713EFBAC}"/>
              </a:ext>
            </a:extLst>
          </p:cNvPr>
          <p:cNvSpPr>
            <a:spLocks noGrp="1"/>
          </p:cNvSpPr>
          <p:nvPr>
            <p:ph type="title"/>
          </p:nvPr>
        </p:nvSpPr>
        <p:spPr>
          <a:xfrm>
            <a:off x="217428" y="305236"/>
            <a:ext cx="9296219" cy="1277809"/>
          </a:xfrm>
        </p:spPr>
        <p:txBody>
          <a:bodyPr>
            <a:normAutofit/>
          </a:bodyPr>
          <a:lstStyle/>
          <a:p>
            <a:r>
              <a:rPr lang="en-GB" sz="2000" b="1" dirty="0">
                <a:solidFill>
                  <a:schemeClr val="tx1"/>
                </a:solidFill>
                <a:latin typeface="Calibri" panose="020F0502020204030204" pitchFamily="34" charset="0"/>
                <a:cs typeface="Calibri" panose="020F0502020204030204" pitchFamily="34" charset="0"/>
              </a:rPr>
              <a:t>Number bonds </a:t>
            </a:r>
            <a:r>
              <a:rPr lang="en-GB" sz="2000" dirty="0">
                <a:solidFill>
                  <a:schemeClr val="tx1"/>
                </a:solidFill>
                <a:latin typeface="Calibri" panose="020F0502020204030204" pitchFamily="34" charset="0"/>
                <a:cs typeface="Calibri" panose="020F0502020204030204" pitchFamily="34" charset="0"/>
              </a:rPr>
              <a:t>can be represented by circles connected by lines. The ‘whole’ is written in the first circle, while the ‘parts’ are in the adjoining circles. Your child may be familiar with seeing them or using them to help them solve problems in their play.</a:t>
            </a:r>
          </a:p>
        </p:txBody>
      </p:sp>
      <p:grpSp>
        <p:nvGrpSpPr>
          <p:cNvPr id="58" name="Group 57">
            <a:extLst>
              <a:ext uri="{FF2B5EF4-FFF2-40B4-BE49-F238E27FC236}">
                <a16:creationId xmlns:a16="http://schemas.microsoft.com/office/drawing/2014/main" xmlns="" id="{4B721D46-E832-41F4-AF0F-5FFC07C98B1C}"/>
              </a:ext>
            </a:extLst>
          </p:cNvPr>
          <p:cNvGrpSpPr/>
          <p:nvPr/>
        </p:nvGrpSpPr>
        <p:grpSpPr>
          <a:xfrm>
            <a:off x="799646" y="3020609"/>
            <a:ext cx="2600432" cy="2532543"/>
            <a:chOff x="660085" y="2852369"/>
            <a:chExt cx="2600432" cy="2532543"/>
          </a:xfrm>
        </p:grpSpPr>
        <p:grpSp>
          <p:nvGrpSpPr>
            <p:cNvPr id="13" name="Group 12">
              <a:extLst>
                <a:ext uri="{FF2B5EF4-FFF2-40B4-BE49-F238E27FC236}">
                  <a16:creationId xmlns:a16="http://schemas.microsoft.com/office/drawing/2014/main" xmlns="" id="{588D379D-F7D9-42FE-82A5-487E09B29D4E}"/>
                </a:ext>
              </a:extLst>
            </p:cNvPr>
            <p:cNvGrpSpPr/>
            <p:nvPr/>
          </p:nvGrpSpPr>
          <p:grpSpPr>
            <a:xfrm>
              <a:off x="660085" y="2852369"/>
              <a:ext cx="2600432" cy="2532543"/>
              <a:chOff x="672673" y="2818701"/>
              <a:chExt cx="2600432" cy="2532543"/>
            </a:xfrm>
          </p:grpSpPr>
          <p:sp>
            <p:nvSpPr>
              <p:cNvPr id="5" name="Oval 4">
                <a:extLst>
                  <a:ext uri="{FF2B5EF4-FFF2-40B4-BE49-F238E27FC236}">
                    <a16:creationId xmlns:a16="http://schemas.microsoft.com/office/drawing/2014/main" xmlns="" id="{E26797D5-F592-419E-AFB1-3608BCE22C65}"/>
                  </a:ext>
                </a:extLst>
              </p:cNvPr>
              <p:cNvSpPr/>
              <p:nvPr/>
            </p:nvSpPr>
            <p:spPr>
              <a:xfrm>
                <a:off x="1400961" y="2818701"/>
                <a:ext cx="1140903" cy="105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xmlns="" id="{A511516B-1E42-40EF-A994-165F183494E3}"/>
                  </a:ext>
                </a:extLst>
              </p:cNvPr>
              <p:cNvSpPr/>
              <p:nvPr/>
            </p:nvSpPr>
            <p:spPr>
              <a:xfrm>
                <a:off x="672673" y="4294230"/>
                <a:ext cx="1140903" cy="105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xmlns="" id="{5747A1B7-8C63-42F8-A6BD-8BF03BD1660D}"/>
                  </a:ext>
                </a:extLst>
              </p:cNvPr>
              <p:cNvSpPr/>
              <p:nvPr/>
            </p:nvSpPr>
            <p:spPr>
              <a:xfrm>
                <a:off x="2132202" y="4294231"/>
                <a:ext cx="1140903" cy="105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a:extLst>
                  <a:ext uri="{FF2B5EF4-FFF2-40B4-BE49-F238E27FC236}">
                    <a16:creationId xmlns:a16="http://schemas.microsoft.com/office/drawing/2014/main" xmlns="" id="{843FA813-816C-4C54-A7A5-4338FF5B075B}"/>
                  </a:ext>
                </a:extLst>
              </p:cNvPr>
              <p:cNvCxnSpPr>
                <a:cxnSpLocks/>
              </p:cNvCxnSpPr>
              <p:nvPr/>
            </p:nvCxnSpPr>
            <p:spPr>
              <a:xfrm>
                <a:off x="2273417" y="3783435"/>
                <a:ext cx="268447" cy="510796"/>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xmlns="" id="{0E482276-CEBA-40B7-A8A2-489C73EB1ABE}"/>
                  </a:ext>
                </a:extLst>
              </p:cNvPr>
              <p:cNvCxnSpPr>
                <a:cxnSpLocks/>
              </p:cNvCxnSpPr>
              <p:nvPr/>
            </p:nvCxnSpPr>
            <p:spPr>
              <a:xfrm flipH="1">
                <a:off x="1400961" y="3783435"/>
                <a:ext cx="235204" cy="510796"/>
              </a:xfrm>
              <a:prstGeom prst="line">
                <a:avLst/>
              </a:prstGeom>
            </p:spPr>
            <p:style>
              <a:lnRef idx="1">
                <a:schemeClr val="dk1"/>
              </a:lnRef>
              <a:fillRef idx="0">
                <a:schemeClr val="dk1"/>
              </a:fillRef>
              <a:effectRef idx="0">
                <a:schemeClr val="dk1"/>
              </a:effectRef>
              <a:fontRef idx="minor">
                <a:schemeClr val="tx1"/>
              </a:fontRef>
            </p:style>
          </p:cxnSp>
        </p:grpSp>
        <p:pic>
          <p:nvPicPr>
            <p:cNvPr id="15" name="Picture 14">
              <a:extLst>
                <a:ext uri="{FF2B5EF4-FFF2-40B4-BE49-F238E27FC236}">
                  <a16:creationId xmlns:a16="http://schemas.microsoft.com/office/drawing/2014/main" xmlns="" id="{6FA73D09-AD77-4FC8-916D-63F2C43986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1131" y="2937079"/>
              <a:ext cx="410281" cy="402205"/>
            </a:xfrm>
            <a:prstGeom prst="rect">
              <a:avLst/>
            </a:prstGeom>
          </p:spPr>
        </p:pic>
        <p:pic>
          <p:nvPicPr>
            <p:cNvPr id="16" name="Picture 15">
              <a:extLst>
                <a:ext uri="{FF2B5EF4-FFF2-40B4-BE49-F238E27FC236}">
                  <a16:creationId xmlns:a16="http://schemas.microsoft.com/office/drawing/2014/main" xmlns="" id="{74EC6DBD-DFF4-4F33-BD23-044BE8E7D5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6441" y="2937079"/>
              <a:ext cx="410281" cy="402205"/>
            </a:xfrm>
            <a:prstGeom prst="rect">
              <a:avLst/>
            </a:prstGeom>
          </p:spPr>
        </p:pic>
        <p:pic>
          <p:nvPicPr>
            <p:cNvPr id="17" name="Picture 16">
              <a:extLst>
                <a:ext uri="{FF2B5EF4-FFF2-40B4-BE49-F238E27FC236}">
                  <a16:creationId xmlns:a16="http://schemas.microsoft.com/office/drawing/2014/main" xmlns="" id="{B9F1E0F5-0193-4E31-BB48-913A8D6A3E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1131" y="3364452"/>
              <a:ext cx="410281" cy="402205"/>
            </a:xfrm>
            <a:prstGeom prst="rect">
              <a:avLst/>
            </a:prstGeom>
          </p:spPr>
        </p:pic>
        <p:pic>
          <p:nvPicPr>
            <p:cNvPr id="18" name="Picture 17">
              <a:extLst>
                <a:ext uri="{FF2B5EF4-FFF2-40B4-BE49-F238E27FC236}">
                  <a16:creationId xmlns:a16="http://schemas.microsoft.com/office/drawing/2014/main" xmlns="" id="{81C47349-429B-43A1-A734-2A4A2E59A7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1412" y="3365151"/>
              <a:ext cx="410281" cy="402205"/>
            </a:xfrm>
            <a:prstGeom prst="rect">
              <a:avLst/>
            </a:prstGeom>
          </p:spPr>
        </p:pic>
        <p:pic>
          <p:nvPicPr>
            <p:cNvPr id="19" name="Picture 18">
              <a:extLst>
                <a:ext uri="{FF2B5EF4-FFF2-40B4-BE49-F238E27FC236}">
                  <a16:creationId xmlns:a16="http://schemas.microsoft.com/office/drawing/2014/main" xmlns="" id="{6DE14699-A51C-4DE7-A1AE-436E46D88B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8563" y="2970870"/>
              <a:ext cx="410281" cy="402205"/>
            </a:xfrm>
            <a:prstGeom prst="rect">
              <a:avLst/>
            </a:prstGeom>
          </p:spPr>
        </p:pic>
        <p:pic>
          <p:nvPicPr>
            <p:cNvPr id="20" name="Picture 19">
              <a:extLst>
                <a:ext uri="{FF2B5EF4-FFF2-40B4-BE49-F238E27FC236}">
                  <a16:creationId xmlns:a16="http://schemas.microsoft.com/office/drawing/2014/main" xmlns="" id="{006B00D2-A42A-430F-875A-FE6FA5B3D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446" y="4607359"/>
              <a:ext cx="410281" cy="402205"/>
            </a:xfrm>
            <a:prstGeom prst="rect">
              <a:avLst/>
            </a:prstGeom>
          </p:spPr>
        </p:pic>
        <p:pic>
          <p:nvPicPr>
            <p:cNvPr id="21" name="Picture 20">
              <a:extLst>
                <a:ext uri="{FF2B5EF4-FFF2-40B4-BE49-F238E27FC236}">
                  <a16:creationId xmlns:a16="http://schemas.microsoft.com/office/drawing/2014/main" xmlns="" id="{E9CF1C0A-BB36-4259-A213-C423DF150D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167" y="4460264"/>
              <a:ext cx="410281" cy="402205"/>
            </a:xfrm>
            <a:prstGeom prst="rect">
              <a:avLst/>
            </a:prstGeom>
          </p:spPr>
        </p:pic>
        <p:pic>
          <p:nvPicPr>
            <p:cNvPr id="22" name="Picture 21">
              <a:extLst>
                <a:ext uri="{FF2B5EF4-FFF2-40B4-BE49-F238E27FC236}">
                  <a16:creationId xmlns:a16="http://schemas.microsoft.com/office/drawing/2014/main" xmlns="" id="{6B1A81F0-8886-4372-A0A2-B53ACCAC97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9467" y="4476668"/>
              <a:ext cx="410281" cy="402205"/>
            </a:xfrm>
            <a:prstGeom prst="rect">
              <a:avLst/>
            </a:prstGeom>
          </p:spPr>
        </p:pic>
        <p:pic>
          <p:nvPicPr>
            <p:cNvPr id="23" name="Picture 22">
              <a:extLst>
                <a:ext uri="{FF2B5EF4-FFF2-40B4-BE49-F238E27FC236}">
                  <a16:creationId xmlns:a16="http://schemas.microsoft.com/office/drawing/2014/main" xmlns="" id="{6D93F57F-45E5-42A8-83CD-B1FA19089B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395" y="4898701"/>
              <a:ext cx="410281" cy="402205"/>
            </a:xfrm>
            <a:prstGeom prst="rect">
              <a:avLst/>
            </a:prstGeom>
          </p:spPr>
        </p:pic>
      </p:grpSp>
      <p:pic>
        <p:nvPicPr>
          <p:cNvPr id="25" name="Picture 24">
            <a:extLst>
              <a:ext uri="{FF2B5EF4-FFF2-40B4-BE49-F238E27FC236}">
                <a16:creationId xmlns:a16="http://schemas.microsoft.com/office/drawing/2014/main" xmlns="" id="{19AE5EA5-411A-44D7-BB5F-6AC1022591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4517" b="7261"/>
          <a:stretch/>
        </p:blipFill>
        <p:spPr>
          <a:xfrm>
            <a:off x="9389946" y="270414"/>
            <a:ext cx="2284996" cy="1154717"/>
          </a:xfrm>
          <a:prstGeom prst="rect">
            <a:avLst/>
          </a:prstGeom>
        </p:spPr>
      </p:pic>
      <p:grpSp>
        <p:nvGrpSpPr>
          <p:cNvPr id="56" name="Group 55">
            <a:extLst>
              <a:ext uri="{FF2B5EF4-FFF2-40B4-BE49-F238E27FC236}">
                <a16:creationId xmlns:a16="http://schemas.microsoft.com/office/drawing/2014/main" xmlns="" id="{CBCCBEE5-6D65-40DD-8A06-E699BD76568B}"/>
              </a:ext>
            </a:extLst>
          </p:cNvPr>
          <p:cNvGrpSpPr/>
          <p:nvPr/>
        </p:nvGrpSpPr>
        <p:grpSpPr>
          <a:xfrm>
            <a:off x="8323301" y="3050109"/>
            <a:ext cx="2885921" cy="2532543"/>
            <a:chOff x="6920981" y="2937079"/>
            <a:chExt cx="2885921" cy="2532543"/>
          </a:xfrm>
        </p:grpSpPr>
        <p:grpSp>
          <p:nvGrpSpPr>
            <p:cNvPr id="41" name="Group 40">
              <a:extLst>
                <a:ext uri="{FF2B5EF4-FFF2-40B4-BE49-F238E27FC236}">
                  <a16:creationId xmlns:a16="http://schemas.microsoft.com/office/drawing/2014/main" xmlns="" id="{B38DBEEF-237C-4E40-8BCF-B781A65F4465}"/>
                </a:ext>
              </a:extLst>
            </p:cNvPr>
            <p:cNvGrpSpPr/>
            <p:nvPr/>
          </p:nvGrpSpPr>
          <p:grpSpPr>
            <a:xfrm>
              <a:off x="6920981" y="2937079"/>
              <a:ext cx="2600432" cy="2532543"/>
              <a:chOff x="672673" y="2818701"/>
              <a:chExt cx="2600432" cy="2532543"/>
            </a:xfrm>
          </p:grpSpPr>
          <p:sp>
            <p:nvSpPr>
              <p:cNvPr id="42" name="Oval 41">
                <a:extLst>
                  <a:ext uri="{FF2B5EF4-FFF2-40B4-BE49-F238E27FC236}">
                    <a16:creationId xmlns:a16="http://schemas.microsoft.com/office/drawing/2014/main" xmlns="" id="{5DB45C54-CC30-4385-8CB3-468F675F774B}"/>
                  </a:ext>
                </a:extLst>
              </p:cNvPr>
              <p:cNvSpPr/>
              <p:nvPr/>
            </p:nvSpPr>
            <p:spPr>
              <a:xfrm>
                <a:off x="1400961" y="2818701"/>
                <a:ext cx="1140903" cy="105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Oval 42">
                <a:extLst>
                  <a:ext uri="{FF2B5EF4-FFF2-40B4-BE49-F238E27FC236}">
                    <a16:creationId xmlns:a16="http://schemas.microsoft.com/office/drawing/2014/main" xmlns="" id="{753A018F-C2CB-44BB-A614-24808EB8E6BF}"/>
                  </a:ext>
                </a:extLst>
              </p:cNvPr>
              <p:cNvSpPr/>
              <p:nvPr/>
            </p:nvSpPr>
            <p:spPr>
              <a:xfrm>
                <a:off x="672673" y="4294230"/>
                <a:ext cx="1140903" cy="105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Oval 43">
                <a:extLst>
                  <a:ext uri="{FF2B5EF4-FFF2-40B4-BE49-F238E27FC236}">
                    <a16:creationId xmlns:a16="http://schemas.microsoft.com/office/drawing/2014/main" xmlns="" id="{EBB45960-1FBF-4788-AF39-318770CDC69B}"/>
                  </a:ext>
                </a:extLst>
              </p:cNvPr>
              <p:cNvSpPr/>
              <p:nvPr/>
            </p:nvSpPr>
            <p:spPr>
              <a:xfrm>
                <a:off x="2132202" y="4294231"/>
                <a:ext cx="1140903" cy="105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5" name="Straight Connector 44">
                <a:extLst>
                  <a:ext uri="{FF2B5EF4-FFF2-40B4-BE49-F238E27FC236}">
                    <a16:creationId xmlns:a16="http://schemas.microsoft.com/office/drawing/2014/main" xmlns="" id="{1DD0D1EE-1C3F-46FA-A49B-1C8EBEDE0C85}"/>
                  </a:ext>
                </a:extLst>
              </p:cNvPr>
              <p:cNvCxnSpPr>
                <a:cxnSpLocks/>
              </p:cNvCxnSpPr>
              <p:nvPr/>
            </p:nvCxnSpPr>
            <p:spPr>
              <a:xfrm>
                <a:off x="2273417" y="3783435"/>
                <a:ext cx="268447" cy="510796"/>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xmlns="" id="{769485DE-74BB-43F4-A41F-833514527B13}"/>
                  </a:ext>
                </a:extLst>
              </p:cNvPr>
              <p:cNvCxnSpPr>
                <a:cxnSpLocks/>
              </p:cNvCxnSpPr>
              <p:nvPr/>
            </p:nvCxnSpPr>
            <p:spPr>
              <a:xfrm flipH="1">
                <a:off x="1400961" y="3783435"/>
                <a:ext cx="235204" cy="510796"/>
              </a:xfrm>
              <a:prstGeom prst="line">
                <a:avLst/>
              </a:prstGeom>
            </p:spPr>
            <p:style>
              <a:lnRef idx="1">
                <a:schemeClr val="dk1"/>
              </a:lnRef>
              <a:fillRef idx="0">
                <a:schemeClr val="dk1"/>
              </a:fillRef>
              <a:effectRef idx="0">
                <a:schemeClr val="dk1"/>
              </a:effectRef>
              <a:fontRef idx="minor">
                <a:schemeClr val="tx1"/>
              </a:fontRef>
            </p:style>
          </p:cxnSp>
        </p:grpSp>
        <p:sp>
          <p:nvSpPr>
            <p:cNvPr id="47" name="TextBox 46">
              <a:extLst>
                <a:ext uri="{FF2B5EF4-FFF2-40B4-BE49-F238E27FC236}">
                  <a16:creationId xmlns:a16="http://schemas.microsoft.com/office/drawing/2014/main" xmlns="" id="{1DA401D8-E994-464A-B33E-D45AB9724E95}"/>
                </a:ext>
              </a:extLst>
            </p:cNvPr>
            <p:cNvSpPr txBox="1"/>
            <p:nvPr/>
          </p:nvSpPr>
          <p:spPr>
            <a:xfrm>
              <a:off x="7987626" y="3030181"/>
              <a:ext cx="1068198" cy="769441"/>
            </a:xfrm>
            <a:prstGeom prst="rect">
              <a:avLst/>
            </a:prstGeom>
            <a:noFill/>
          </p:spPr>
          <p:txBody>
            <a:bodyPr wrap="square" rtlCol="0">
              <a:spAutoFit/>
            </a:bodyPr>
            <a:lstStyle/>
            <a:p>
              <a:r>
                <a:rPr lang="en-GB" sz="4400" dirty="0">
                  <a:latin typeface="Calibri" panose="020F0502020204030204" pitchFamily="34" charset="0"/>
                  <a:cs typeface="Calibri" panose="020F0502020204030204" pitchFamily="34" charset="0"/>
                </a:rPr>
                <a:t>4</a:t>
              </a:r>
            </a:p>
          </p:txBody>
        </p:sp>
        <p:sp>
          <p:nvSpPr>
            <p:cNvPr id="48" name="TextBox 47">
              <a:extLst>
                <a:ext uri="{FF2B5EF4-FFF2-40B4-BE49-F238E27FC236}">
                  <a16:creationId xmlns:a16="http://schemas.microsoft.com/office/drawing/2014/main" xmlns="" id="{27DDA3FF-539D-41EF-8B5F-107D3405BC99}"/>
                </a:ext>
              </a:extLst>
            </p:cNvPr>
            <p:cNvSpPr txBox="1"/>
            <p:nvPr/>
          </p:nvSpPr>
          <p:spPr>
            <a:xfrm>
              <a:off x="7241361" y="4548989"/>
              <a:ext cx="1068198" cy="769441"/>
            </a:xfrm>
            <a:prstGeom prst="rect">
              <a:avLst/>
            </a:prstGeom>
            <a:noFill/>
          </p:spPr>
          <p:txBody>
            <a:bodyPr wrap="square" rtlCol="0">
              <a:spAutoFit/>
            </a:bodyPr>
            <a:lstStyle/>
            <a:p>
              <a:r>
                <a:rPr lang="en-GB" sz="4400" dirty="0">
                  <a:latin typeface="Calibri" panose="020F0502020204030204" pitchFamily="34" charset="0"/>
                  <a:cs typeface="Calibri" panose="020F0502020204030204" pitchFamily="34" charset="0"/>
                </a:rPr>
                <a:t>3</a:t>
              </a:r>
            </a:p>
          </p:txBody>
        </p:sp>
        <p:sp>
          <p:nvSpPr>
            <p:cNvPr id="49" name="TextBox 48">
              <a:extLst>
                <a:ext uri="{FF2B5EF4-FFF2-40B4-BE49-F238E27FC236}">
                  <a16:creationId xmlns:a16="http://schemas.microsoft.com/office/drawing/2014/main" xmlns="" id="{54FFB90D-A613-44D0-A9A8-E22DA56155AA}"/>
                </a:ext>
              </a:extLst>
            </p:cNvPr>
            <p:cNvSpPr txBox="1"/>
            <p:nvPr/>
          </p:nvSpPr>
          <p:spPr>
            <a:xfrm>
              <a:off x="8738704" y="4564377"/>
              <a:ext cx="1068198" cy="769441"/>
            </a:xfrm>
            <a:prstGeom prst="rect">
              <a:avLst/>
            </a:prstGeom>
            <a:noFill/>
          </p:spPr>
          <p:txBody>
            <a:bodyPr wrap="square" rtlCol="0">
              <a:spAutoFit/>
            </a:bodyPr>
            <a:lstStyle/>
            <a:p>
              <a:r>
                <a:rPr lang="en-GB" sz="4400" dirty="0">
                  <a:latin typeface="Calibri" panose="020F0502020204030204" pitchFamily="34" charset="0"/>
                  <a:cs typeface="Calibri" panose="020F0502020204030204" pitchFamily="34" charset="0"/>
                </a:rPr>
                <a:t>1</a:t>
              </a:r>
            </a:p>
          </p:txBody>
        </p:sp>
      </p:grpSp>
      <p:sp>
        <p:nvSpPr>
          <p:cNvPr id="50" name="Title 1">
            <a:extLst>
              <a:ext uri="{FF2B5EF4-FFF2-40B4-BE49-F238E27FC236}">
                <a16:creationId xmlns:a16="http://schemas.microsoft.com/office/drawing/2014/main" xmlns="" id="{2D9AA684-FA80-4A3A-9EB2-39684F5CAC2C}"/>
              </a:ext>
            </a:extLst>
          </p:cNvPr>
          <p:cNvSpPr txBox="1">
            <a:spLocks/>
          </p:cNvSpPr>
          <p:nvPr/>
        </p:nvSpPr>
        <p:spPr>
          <a:xfrm>
            <a:off x="282634" y="1644121"/>
            <a:ext cx="10933447" cy="105701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800" b="1" dirty="0">
                <a:solidFill>
                  <a:schemeClr val="tx1"/>
                </a:solidFill>
                <a:latin typeface="Calibri" panose="020F0502020204030204" pitchFamily="34" charset="0"/>
                <a:cs typeface="Calibri" panose="020F0502020204030204" pitchFamily="34" charset="0"/>
              </a:rPr>
              <a:t>PROBLEM: Can you put 4 cupcakes on 2 plates?</a:t>
            </a:r>
          </a:p>
          <a:p>
            <a:endParaRPr lang="en-GB" sz="1600" dirty="0">
              <a:solidFill>
                <a:schemeClr val="tx1"/>
              </a:solidFill>
              <a:latin typeface="Calibri" panose="020F0502020204030204" pitchFamily="34" charset="0"/>
              <a:cs typeface="Calibri" panose="020F0502020204030204" pitchFamily="34" charset="0"/>
            </a:endParaRPr>
          </a:p>
          <a:p>
            <a:r>
              <a:rPr lang="en-GB" sz="1600" dirty="0">
                <a:solidFill>
                  <a:schemeClr val="tx1"/>
                </a:solidFill>
                <a:latin typeface="Calibri" panose="020F0502020204030204" pitchFamily="34" charset="0"/>
                <a:cs typeface="Calibri" panose="020F0502020204030204" pitchFamily="34" charset="0"/>
              </a:rPr>
              <a:t>The child should experience using </a:t>
            </a:r>
            <a:r>
              <a:rPr lang="en-GB" sz="1600" i="1" dirty="0">
                <a:solidFill>
                  <a:schemeClr val="tx1"/>
                </a:solidFill>
                <a:latin typeface="Calibri" panose="020F0502020204030204" pitchFamily="34" charset="0"/>
                <a:cs typeface="Calibri" panose="020F0502020204030204" pitchFamily="34" charset="0"/>
              </a:rPr>
              <a:t>real objects </a:t>
            </a:r>
            <a:r>
              <a:rPr lang="en-GB" sz="1600" dirty="0">
                <a:solidFill>
                  <a:schemeClr val="tx1"/>
                </a:solidFill>
                <a:latin typeface="Calibri" panose="020F0502020204030204" pitchFamily="34" charset="0"/>
                <a:cs typeface="Calibri" panose="020F0502020204030204" pitchFamily="34" charset="0"/>
              </a:rPr>
              <a:t>as much as possible. They can then move onto representing their problem using counters. For example, in this case by pretending that 1 counter represents 1 cake. Finally, they can record using the numerals</a:t>
            </a:r>
            <a:endParaRPr lang="en-GB" sz="1600" b="1" dirty="0">
              <a:solidFill>
                <a:schemeClr val="tx1"/>
              </a:solidFill>
              <a:latin typeface="Calibri" panose="020F0502020204030204" pitchFamily="34" charset="0"/>
              <a:cs typeface="Calibri" panose="020F0502020204030204" pitchFamily="34" charset="0"/>
            </a:endParaRPr>
          </a:p>
        </p:txBody>
      </p:sp>
      <p:grpSp>
        <p:nvGrpSpPr>
          <p:cNvPr id="57" name="Group 56">
            <a:extLst>
              <a:ext uri="{FF2B5EF4-FFF2-40B4-BE49-F238E27FC236}">
                <a16:creationId xmlns:a16="http://schemas.microsoft.com/office/drawing/2014/main" xmlns="" id="{88570618-EFB0-4E6F-907E-339356BE9128}"/>
              </a:ext>
            </a:extLst>
          </p:cNvPr>
          <p:cNvGrpSpPr/>
          <p:nvPr/>
        </p:nvGrpSpPr>
        <p:grpSpPr>
          <a:xfrm>
            <a:off x="4650179" y="3050109"/>
            <a:ext cx="2600432" cy="2532543"/>
            <a:chOff x="3897769" y="2868442"/>
            <a:chExt cx="2600432" cy="2532543"/>
          </a:xfrm>
        </p:grpSpPr>
        <p:grpSp>
          <p:nvGrpSpPr>
            <p:cNvPr id="26" name="Group 25">
              <a:extLst>
                <a:ext uri="{FF2B5EF4-FFF2-40B4-BE49-F238E27FC236}">
                  <a16:creationId xmlns:a16="http://schemas.microsoft.com/office/drawing/2014/main" xmlns="" id="{A2CA894E-45AB-4993-A268-3F71196FBF54}"/>
                </a:ext>
              </a:extLst>
            </p:cNvPr>
            <p:cNvGrpSpPr/>
            <p:nvPr/>
          </p:nvGrpSpPr>
          <p:grpSpPr>
            <a:xfrm>
              <a:off x="3897769" y="2868442"/>
              <a:ext cx="2600432" cy="2532543"/>
              <a:chOff x="672673" y="2818701"/>
              <a:chExt cx="2600432" cy="2532543"/>
            </a:xfrm>
          </p:grpSpPr>
          <p:sp>
            <p:nvSpPr>
              <p:cNvPr id="27" name="Oval 26">
                <a:extLst>
                  <a:ext uri="{FF2B5EF4-FFF2-40B4-BE49-F238E27FC236}">
                    <a16:creationId xmlns:a16="http://schemas.microsoft.com/office/drawing/2014/main" xmlns="" id="{EFBFD2C7-4B22-4344-B69C-BDC241C48ADF}"/>
                  </a:ext>
                </a:extLst>
              </p:cNvPr>
              <p:cNvSpPr/>
              <p:nvPr/>
            </p:nvSpPr>
            <p:spPr>
              <a:xfrm>
                <a:off x="1400961" y="2818701"/>
                <a:ext cx="1140903" cy="105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xmlns="" id="{A2D44969-6490-4BFE-BC90-1985DEE57448}"/>
                  </a:ext>
                </a:extLst>
              </p:cNvPr>
              <p:cNvSpPr/>
              <p:nvPr/>
            </p:nvSpPr>
            <p:spPr>
              <a:xfrm>
                <a:off x="672673" y="4294230"/>
                <a:ext cx="1140903" cy="105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xmlns="" id="{D9B58199-B95E-4BAC-80A7-A4FF9ABFB493}"/>
                  </a:ext>
                </a:extLst>
              </p:cNvPr>
              <p:cNvSpPr/>
              <p:nvPr/>
            </p:nvSpPr>
            <p:spPr>
              <a:xfrm>
                <a:off x="2132202" y="4294231"/>
                <a:ext cx="1140903" cy="10570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0" name="Straight Connector 29">
                <a:extLst>
                  <a:ext uri="{FF2B5EF4-FFF2-40B4-BE49-F238E27FC236}">
                    <a16:creationId xmlns:a16="http://schemas.microsoft.com/office/drawing/2014/main" xmlns="" id="{01196D2D-F4BE-40AD-95F4-067C820CA8D7}"/>
                  </a:ext>
                </a:extLst>
              </p:cNvPr>
              <p:cNvCxnSpPr>
                <a:cxnSpLocks/>
              </p:cNvCxnSpPr>
              <p:nvPr/>
            </p:nvCxnSpPr>
            <p:spPr>
              <a:xfrm>
                <a:off x="2273417" y="3783435"/>
                <a:ext cx="268447" cy="510796"/>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xmlns="" id="{A729EC4C-3845-4FAB-A473-E401D4A443FC}"/>
                  </a:ext>
                </a:extLst>
              </p:cNvPr>
              <p:cNvCxnSpPr>
                <a:cxnSpLocks/>
              </p:cNvCxnSpPr>
              <p:nvPr/>
            </p:nvCxnSpPr>
            <p:spPr>
              <a:xfrm flipH="1">
                <a:off x="1400961" y="3783435"/>
                <a:ext cx="235204" cy="510796"/>
              </a:xfrm>
              <a:prstGeom prst="line">
                <a:avLst/>
              </a:prstGeom>
            </p:spPr>
            <p:style>
              <a:lnRef idx="1">
                <a:schemeClr val="dk1"/>
              </a:lnRef>
              <a:fillRef idx="0">
                <a:schemeClr val="dk1"/>
              </a:fillRef>
              <a:effectRef idx="0">
                <a:schemeClr val="dk1"/>
              </a:effectRef>
              <a:fontRef idx="minor">
                <a:schemeClr val="tx1"/>
              </a:fontRef>
            </p:style>
          </p:cxnSp>
        </p:grpSp>
        <p:pic>
          <p:nvPicPr>
            <p:cNvPr id="33" name="Picture 32">
              <a:extLst>
                <a:ext uri="{FF2B5EF4-FFF2-40B4-BE49-F238E27FC236}">
                  <a16:creationId xmlns:a16="http://schemas.microsoft.com/office/drawing/2014/main" xmlns="" id="{4B8D658D-A4A1-4302-A79E-A2D3303D8BC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871" t="25035" r="24169" b="24748"/>
            <a:stretch/>
          </p:blipFill>
          <p:spPr>
            <a:xfrm>
              <a:off x="4452512" y="4621876"/>
              <a:ext cx="311755" cy="301304"/>
            </a:xfrm>
            <a:prstGeom prst="rect">
              <a:avLst/>
            </a:prstGeom>
          </p:spPr>
        </p:pic>
        <p:pic>
          <p:nvPicPr>
            <p:cNvPr id="34" name="Picture 33">
              <a:extLst>
                <a:ext uri="{FF2B5EF4-FFF2-40B4-BE49-F238E27FC236}">
                  <a16:creationId xmlns:a16="http://schemas.microsoft.com/office/drawing/2014/main" xmlns="" id="{F76B6EEB-FB12-4DA3-9888-4B09768CB70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871" t="25035" r="24169" b="24748"/>
            <a:stretch/>
          </p:blipFill>
          <p:spPr>
            <a:xfrm>
              <a:off x="4289111" y="5018176"/>
              <a:ext cx="311755" cy="301304"/>
            </a:xfrm>
            <a:prstGeom prst="rect">
              <a:avLst/>
            </a:prstGeom>
          </p:spPr>
        </p:pic>
        <p:pic>
          <p:nvPicPr>
            <p:cNvPr id="35" name="Picture 34">
              <a:extLst>
                <a:ext uri="{FF2B5EF4-FFF2-40B4-BE49-F238E27FC236}">
                  <a16:creationId xmlns:a16="http://schemas.microsoft.com/office/drawing/2014/main" xmlns="" id="{EC4575D9-F1D0-4936-8EE7-A806267B37E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871" t="25035" r="24169" b="24748"/>
            <a:stretch/>
          </p:blipFill>
          <p:spPr>
            <a:xfrm>
              <a:off x="5732928" y="4771937"/>
              <a:ext cx="311755" cy="301304"/>
            </a:xfrm>
            <a:prstGeom prst="rect">
              <a:avLst/>
            </a:prstGeom>
          </p:spPr>
        </p:pic>
        <p:pic>
          <p:nvPicPr>
            <p:cNvPr id="36" name="Picture 35">
              <a:extLst>
                <a:ext uri="{FF2B5EF4-FFF2-40B4-BE49-F238E27FC236}">
                  <a16:creationId xmlns:a16="http://schemas.microsoft.com/office/drawing/2014/main" xmlns="" id="{96DD3F55-131E-4C9A-8AB5-7723794DD4F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871" t="25035" r="24169" b="24748"/>
            <a:stretch/>
          </p:blipFill>
          <p:spPr>
            <a:xfrm>
              <a:off x="4113128" y="4635369"/>
              <a:ext cx="311755" cy="301304"/>
            </a:xfrm>
            <a:prstGeom prst="rect">
              <a:avLst/>
            </a:prstGeom>
          </p:spPr>
        </p:pic>
        <p:pic>
          <p:nvPicPr>
            <p:cNvPr id="37" name="Picture 36">
              <a:extLst>
                <a:ext uri="{FF2B5EF4-FFF2-40B4-BE49-F238E27FC236}">
                  <a16:creationId xmlns:a16="http://schemas.microsoft.com/office/drawing/2014/main" xmlns="" id="{AD8F0206-0627-4675-9D69-0ADC0A4A45D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871" t="25035" r="24169" b="24748"/>
            <a:stretch/>
          </p:blipFill>
          <p:spPr>
            <a:xfrm>
              <a:off x="4862302" y="3050625"/>
              <a:ext cx="311755" cy="301304"/>
            </a:xfrm>
            <a:prstGeom prst="rect">
              <a:avLst/>
            </a:prstGeom>
          </p:spPr>
        </p:pic>
        <p:pic>
          <p:nvPicPr>
            <p:cNvPr id="38" name="Picture 37">
              <a:extLst>
                <a:ext uri="{FF2B5EF4-FFF2-40B4-BE49-F238E27FC236}">
                  <a16:creationId xmlns:a16="http://schemas.microsoft.com/office/drawing/2014/main" xmlns="" id="{80B1BD1C-C599-439D-8321-AE1B3059E5F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871" t="25035" r="24169" b="24748"/>
            <a:stretch/>
          </p:blipFill>
          <p:spPr>
            <a:xfrm>
              <a:off x="5196508" y="3058949"/>
              <a:ext cx="311755" cy="301304"/>
            </a:xfrm>
            <a:prstGeom prst="rect">
              <a:avLst/>
            </a:prstGeom>
          </p:spPr>
        </p:pic>
        <p:pic>
          <p:nvPicPr>
            <p:cNvPr id="39" name="Picture 38">
              <a:extLst>
                <a:ext uri="{FF2B5EF4-FFF2-40B4-BE49-F238E27FC236}">
                  <a16:creationId xmlns:a16="http://schemas.microsoft.com/office/drawing/2014/main" xmlns="" id="{A0D78015-BC1C-42D2-8996-531D14DBDCA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871" t="25035" r="24169" b="24748"/>
            <a:stretch/>
          </p:blipFill>
          <p:spPr>
            <a:xfrm>
              <a:off x="4861781" y="3423640"/>
              <a:ext cx="311755" cy="301304"/>
            </a:xfrm>
            <a:prstGeom prst="rect">
              <a:avLst/>
            </a:prstGeom>
          </p:spPr>
        </p:pic>
        <p:pic>
          <p:nvPicPr>
            <p:cNvPr id="40" name="Picture 39">
              <a:extLst>
                <a:ext uri="{FF2B5EF4-FFF2-40B4-BE49-F238E27FC236}">
                  <a16:creationId xmlns:a16="http://schemas.microsoft.com/office/drawing/2014/main" xmlns="" id="{4FD56ABA-0241-4FA1-81FA-E6711F93744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871" t="25035" r="24169" b="24748"/>
            <a:stretch/>
          </p:blipFill>
          <p:spPr>
            <a:xfrm>
              <a:off x="5201420" y="3414902"/>
              <a:ext cx="311755" cy="301304"/>
            </a:xfrm>
            <a:prstGeom prst="rect">
              <a:avLst/>
            </a:prstGeom>
          </p:spPr>
        </p:pic>
        <p:sp>
          <p:nvSpPr>
            <p:cNvPr id="51" name="TextBox 50">
              <a:extLst>
                <a:ext uri="{FF2B5EF4-FFF2-40B4-BE49-F238E27FC236}">
                  <a16:creationId xmlns:a16="http://schemas.microsoft.com/office/drawing/2014/main" xmlns="" id="{D7BC0605-063B-41A4-ACB3-15D13BCFDC6A}"/>
                </a:ext>
              </a:extLst>
            </p:cNvPr>
            <p:cNvSpPr txBox="1"/>
            <p:nvPr/>
          </p:nvSpPr>
          <p:spPr>
            <a:xfrm>
              <a:off x="5467485" y="3161375"/>
              <a:ext cx="402127" cy="369332"/>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4</a:t>
              </a:r>
            </a:p>
          </p:txBody>
        </p:sp>
        <p:sp>
          <p:nvSpPr>
            <p:cNvPr id="52" name="TextBox 51">
              <a:extLst>
                <a:ext uri="{FF2B5EF4-FFF2-40B4-BE49-F238E27FC236}">
                  <a16:creationId xmlns:a16="http://schemas.microsoft.com/office/drawing/2014/main" xmlns="" id="{654095ED-06ED-4AE9-84F1-E723ECAA3296}"/>
                </a:ext>
              </a:extLst>
            </p:cNvPr>
            <p:cNvSpPr txBox="1"/>
            <p:nvPr/>
          </p:nvSpPr>
          <p:spPr>
            <a:xfrm>
              <a:off x="4680766" y="4898012"/>
              <a:ext cx="402127" cy="369332"/>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3</a:t>
              </a:r>
            </a:p>
          </p:txBody>
        </p:sp>
        <p:sp>
          <p:nvSpPr>
            <p:cNvPr id="53" name="TextBox 52">
              <a:extLst>
                <a:ext uri="{FF2B5EF4-FFF2-40B4-BE49-F238E27FC236}">
                  <a16:creationId xmlns:a16="http://schemas.microsoft.com/office/drawing/2014/main" xmlns="" id="{AEF1F016-F3C0-4C7F-BC2C-86747B0B1FD6}"/>
                </a:ext>
              </a:extLst>
            </p:cNvPr>
            <p:cNvSpPr txBox="1"/>
            <p:nvPr/>
          </p:nvSpPr>
          <p:spPr>
            <a:xfrm>
              <a:off x="6025123" y="4949098"/>
              <a:ext cx="402127" cy="369332"/>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1</a:t>
              </a:r>
            </a:p>
          </p:txBody>
        </p:sp>
      </p:grpSp>
      <p:sp>
        <p:nvSpPr>
          <p:cNvPr id="54" name="Title 1">
            <a:extLst>
              <a:ext uri="{FF2B5EF4-FFF2-40B4-BE49-F238E27FC236}">
                <a16:creationId xmlns:a16="http://schemas.microsoft.com/office/drawing/2014/main" xmlns="" id="{FEB42670-E552-42EF-81F3-1710A1B28B64}"/>
              </a:ext>
            </a:extLst>
          </p:cNvPr>
          <p:cNvSpPr txBox="1">
            <a:spLocks/>
          </p:cNvSpPr>
          <p:nvPr/>
        </p:nvSpPr>
        <p:spPr>
          <a:xfrm>
            <a:off x="426530" y="5845034"/>
            <a:ext cx="10612796" cy="105701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600" b="1" dirty="0">
                <a:solidFill>
                  <a:schemeClr val="tx1"/>
                </a:solidFill>
                <a:latin typeface="Calibri" panose="020F0502020204030204" pitchFamily="34" charset="0"/>
                <a:cs typeface="Calibri" panose="020F0502020204030204" pitchFamily="34" charset="0"/>
              </a:rPr>
              <a:t>Only once they are comfortable with this process, children may then progress to representing their problems in a more abstract way, for example, using the equation 3+1=4. </a:t>
            </a:r>
          </a:p>
        </p:txBody>
      </p:sp>
      <p:cxnSp>
        <p:nvCxnSpPr>
          <p:cNvPr id="60" name="Straight Arrow Connector 59">
            <a:extLst>
              <a:ext uri="{FF2B5EF4-FFF2-40B4-BE49-F238E27FC236}">
                <a16:creationId xmlns:a16="http://schemas.microsoft.com/office/drawing/2014/main" xmlns="" id="{EBFCF95F-CEA3-444F-B7A3-FB96E4D12563}"/>
              </a:ext>
            </a:extLst>
          </p:cNvPr>
          <p:cNvCxnSpPr>
            <a:cxnSpLocks/>
          </p:cNvCxnSpPr>
          <p:nvPr/>
        </p:nvCxnSpPr>
        <p:spPr>
          <a:xfrm>
            <a:off x="2668837" y="3832139"/>
            <a:ext cx="230607" cy="491026"/>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xmlns="" id="{60ACDB7D-7391-4238-8AD5-F1DEB2143891}"/>
              </a:ext>
            </a:extLst>
          </p:cNvPr>
          <p:cNvCxnSpPr>
            <a:cxnSpLocks/>
          </p:cNvCxnSpPr>
          <p:nvPr/>
        </p:nvCxnSpPr>
        <p:spPr>
          <a:xfrm flipH="1">
            <a:off x="1290411" y="3823329"/>
            <a:ext cx="197807" cy="485277"/>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xmlns="" id="{42CB55BE-4CE8-456D-88C2-228B6C29C37A}"/>
              </a:ext>
            </a:extLst>
          </p:cNvPr>
          <p:cNvCxnSpPr>
            <a:cxnSpLocks/>
          </p:cNvCxnSpPr>
          <p:nvPr/>
        </p:nvCxnSpPr>
        <p:spPr>
          <a:xfrm>
            <a:off x="6462362" y="3922823"/>
            <a:ext cx="243284" cy="451582"/>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xmlns="" id="{E59E9DD8-3776-4E66-BED5-B8188A88D171}"/>
              </a:ext>
            </a:extLst>
          </p:cNvPr>
          <p:cNvCxnSpPr>
            <a:cxnSpLocks/>
          </p:cNvCxnSpPr>
          <p:nvPr/>
        </p:nvCxnSpPr>
        <p:spPr>
          <a:xfrm flipH="1">
            <a:off x="5201056" y="3909767"/>
            <a:ext cx="213826" cy="456963"/>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297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xmlns=""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xmlns=""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xmlns=""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a:extLst>
              <a:ext uri="{FF2B5EF4-FFF2-40B4-BE49-F238E27FC236}">
                <a16:creationId xmlns:a16="http://schemas.microsoft.com/office/drawing/2014/main" xmlns=""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xmlns=""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a:extLst>
              <a:ext uri="{FF2B5EF4-FFF2-40B4-BE49-F238E27FC236}">
                <a16:creationId xmlns:a16="http://schemas.microsoft.com/office/drawing/2014/main" xmlns=""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xmlns=""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Freeform: Shape 29">
            <a:extLst>
              <a:ext uri="{FF2B5EF4-FFF2-40B4-BE49-F238E27FC236}">
                <a16:creationId xmlns:a16="http://schemas.microsoft.com/office/drawing/2014/main" xmlns="" id="{A5EC319D-0FEA-4B95-A3EA-01E35672C9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DAFDC08F-DE66-4C4D-847A-9D1B8AEFC1C4}"/>
              </a:ext>
            </a:extLst>
          </p:cNvPr>
          <p:cNvSpPr>
            <a:spLocks noGrp="1"/>
          </p:cNvSpPr>
          <p:nvPr>
            <p:ph type="title"/>
          </p:nvPr>
        </p:nvSpPr>
        <p:spPr>
          <a:xfrm>
            <a:off x="6986843" y="2205069"/>
            <a:ext cx="5358181" cy="2227730"/>
          </a:xfrm>
        </p:spPr>
        <p:txBody>
          <a:bodyPr anchor="ctr">
            <a:noAutofit/>
          </a:bodyPr>
          <a:lstStyle/>
          <a:p>
            <a:r>
              <a:rPr lang="en-GB" sz="8000" b="1" dirty="0">
                <a:solidFill>
                  <a:srgbClr val="FFFFFF"/>
                </a:solidFill>
                <a:latin typeface="Calibri" panose="020F0502020204030204" pitchFamily="34" charset="0"/>
                <a:cs typeface="Calibri" panose="020F0502020204030204" pitchFamily="34" charset="0"/>
              </a:rPr>
              <a:t>So how can you help?</a:t>
            </a:r>
          </a:p>
        </p:txBody>
      </p:sp>
      <p:pic>
        <p:nvPicPr>
          <p:cNvPr id="5" name="Content Placeholder 4">
            <a:extLst>
              <a:ext uri="{FF2B5EF4-FFF2-40B4-BE49-F238E27FC236}">
                <a16:creationId xmlns:a16="http://schemas.microsoft.com/office/drawing/2014/main" xmlns="" id="{69ED8290-1652-43CB-9FEE-1D83B90A2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51" y="1485422"/>
            <a:ext cx="3856774" cy="3976055"/>
          </a:xfrm>
          <a:prstGeom prst="rect">
            <a:avLst/>
          </a:prstGeom>
        </p:spPr>
      </p:pic>
    </p:spTree>
    <p:extLst>
      <p:ext uri="{BB962C8B-B14F-4D97-AF65-F5344CB8AC3E}">
        <p14:creationId xmlns:p14="http://schemas.microsoft.com/office/powerpoint/2010/main" val="211375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370C77E-D183-44F3-8C63-85F644C4125D}"/>
              </a:ext>
            </a:extLst>
          </p:cNvPr>
          <p:cNvSpPr>
            <a:spLocks noGrp="1"/>
          </p:cNvSpPr>
          <p:nvPr>
            <p:ph idx="1"/>
          </p:nvPr>
        </p:nvSpPr>
        <p:spPr>
          <a:xfrm>
            <a:off x="286320" y="1380256"/>
            <a:ext cx="9471828" cy="1716963"/>
          </a:xfrm>
        </p:spPr>
        <p:txBody>
          <a:bodyPr>
            <a:normAutofit/>
          </a:bodyPr>
          <a:lstStyle/>
          <a:p>
            <a:pPr>
              <a:buFont typeface="Wingdings" panose="05000000000000000000" pitchFamily="2" charset="2"/>
              <a:buChar char="Ø"/>
            </a:pPr>
            <a:endParaRPr lang="en-GB" dirty="0"/>
          </a:p>
          <a:p>
            <a:pPr marL="0" indent="0">
              <a:buNone/>
            </a:pPr>
            <a:endParaRPr lang="en-GB" dirty="0"/>
          </a:p>
        </p:txBody>
      </p:sp>
      <p:sp>
        <p:nvSpPr>
          <p:cNvPr id="4" name="Title 1">
            <a:extLst>
              <a:ext uri="{FF2B5EF4-FFF2-40B4-BE49-F238E27FC236}">
                <a16:creationId xmlns:a16="http://schemas.microsoft.com/office/drawing/2014/main" xmlns="" id="{EED7C831-F150-4920-A91C-045EE076284D}"/>
              </a:ext>
            </a:extLst>
          </p:cNvPr>
          <p:cNvSpPr>
            <a:spLocks noGrp="1"/>
          </p:cNvSpPr>
          <p:nvPr>
            <p:ph type="title"/>
          </p:nvPr>
        </p:nvSpPr>
        <p:spPr>
          <a:xfrm>
            <a:off x="1537146" y="537371"/>
            <a:ext cx="8596312" cy="1320800"/>
          </a:xfrm>
        </p:spPr>
        <p:txBody>
          <a:bodyPr>
            <a:normAutofit/>
          </a:bodyPr>
          <a:lstStyle/>
          <a:p>
            <a:pPr algn="ctr"/>
            <a:r>
              <a:rPr lang="en-GB" sz="5400" b="1" dirty="0">
                <a:solidFill>
                  <a:srgbClr val="FF0000"/>
                </a:solidFill>
                <a:latin typeface="Calibri" panose="020F0502020204030204" pitchFamily="34" charset="0"/>
                <a:cs typeface="Calibri" panose="020F0502020204030204" pitchFamily="34" charset="0"/>
              </a:rPr>
              <a:t>Composition</a:t>
            </a:r>
          </a:p>
        </p:txBody>
      </p:sp>
      <p:sp>
        <p:nvSpPr>
          <p:cNvPr id="7" name="Content Placeholder 2">
            <a:extLst>
              <a:ext uri="{FF2B5EF4-FFF2-40B4-BE49-F238E27FC236}">
                <a16:creationId xmlns:a16="http://schemas.microsoft.com/office/drawing/2014/main" xmlns="" id="{A669BA25-D72C-43DA-A227-31FFB577584A}"/>
              </a:ext>
            </a:extLst>
          </p:cNvPr>
          <p:cNvSpPr txBox="1">
            <a:spLocks/>
          </p:cNvSpPr>
          <p:nvPr/>
        </p:nvSpPr>
        <p:spPr>
          <a:xfrm>
            <a:off x="244345" y="3174084"/>
            <a:ext cx="9587552" cy="17169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endParaRPr lang="en-GB" dirty="0"/>
          </a:p>
          <a:p>
            <a:pPr marL="0" indent="0">
              <a:buFont typeface="Wingdings 3" charset="2"/>
              <a:buNone/>
            </a:pPr>
            <a:endParaRPr lang="en-GB" dirty="0"/>
          </a:p>
        </p:txBody>
      </p:sp>
      <p:sp>
        <p:nvSpPr>
          <p:cNvPr id="10" name="Content Placeholder 2">
            <a:extLst>
              <a:ext uri="{FF2B5EF4-FFF2-40B4-BE49-F238E27FC236}">
                <a16:creationId xmlns:a16="http://schemas.microsoft.com/office/drawing/2014/main" xmlns="" id="{EEF0A6D5-8B1A-465B-AD04-948C0E334111}"/>
              </a:ext>
            </a:extLst>
          </p:cNvPr>
          <p:cNvSpPr txBox="1">
            <a:spLocks/>
          </p:cNvSpPr>
          <p:nvPr/>
        </p:nvSpPr>
        <p:spPr>
          <a:xfrm>
            <a:off x="244345" y="4999829"/>
            <a:ext cx="9627576" cy="17169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en-GB" dirty="0"/>
          </a:p>
        </p:txBody>
      </p:sp>
      <p:pic>
        <p:nvPicPr>
          <p:cNvPr id="21" name="Content Placeholder 4">
            <a:extLst>
              <a:ext uri="{FF2B5EF4-FFF2-40B4-BE49-F238E27FC236}">
                <a16:creationId xmlns:a16="http://schemas.microsoft.com/office/drawing/2014/main" xmlns="" id="{473221D0-8F3D-4FFF-BE25-FA18A9E00370}"/>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41988" y="189030"/>
            <a:ext cx="6054012" cy="6241246"/>
          </a:xfrm>
          <a:prstGeom prst="rect">
            <a:avLst/>
          </a:prstGeom>
        </p:spPr>
      </p:pic>
      <p:sp>
        <p:nvSpPr>
          <p:cNvPr id="11" name="TextBox 10">
            <a:extLst>
              <a:ext uri="{FF2B5EF4-FFF2-40B4-BE49-F238E27FC236}">
                <a16:creationId xmlns:a16="http://schemas.microsoft.com/office/drawing/2014/main" xmlns="" id="{0E173EF9-6218-44E6-A0B2-E50C1737B8D0}"/>
              </a:ext>
            </a:extLst>
          </p:cNvPr>
          <p:cNvSpPr txBox="1"/>
          <p:nvPr/>
        </p:nvSpPr>
        <p:spPr>
          <a:xfrm>
            <a:off x="377059" y="1353023"/>
            <a:ext cx="9494862" cy="5186035"/>
          </a:xfrm>
          <a:prstGeom prst="rect">
            <a:avLst/>
          </a:prstGeom>
          <a:noFill/>
        </p:spPr>
        <p:txBody>
          <a:bodyPr wrap="square" rtlCol="0">
            <a:spAutoFit/>
          </a:bodyPr>
          <a:lstStyle/>
          <a:p>
            <a:pPr marL="285750" indent="-285750">
              <a:buClr>
                <a:schemeClr val="accent2"/>
              </a:buClr>
              <a:buFont typeface="Wingdings" panose="05000000000000000000" pitchFamily="2" charset="2"/>
              <a:buChar char="Ø"/>
            </a:pPr>
            <a:endParaRPr lang="en-GB" sz="2000" dirty="0">
              <a:latin typeface="Calibri" panose="020F0502020204030204" pitchFamily="34" charset="0"/>
              <a:cs typeface="Calibri" panose="020F0502020204030204" pitchFamily="34" charset="0"/>
            </a:endParaRPr>
          </a:p>
          <a:p>
            <a:pPr marL="342900" indent="-342900">
              <a:spcAft>
                <a:spcPts val="600"/>
              </a:spcAft>
              <a:buClr>
                <a:schemeClr val="accent2"/>
              </a:buClr>
              <a:buFont typeface="Wingdings" panose="05000000000000000000" pitchFamily="2" charset="2"/>
              <a:buChar char="ü"/>
            </a:pPr>
            <a:r>
              <a:rPr lang="en-GB" sz="2200" dirty="0">
                <a:latin typeface="Calibri" panose="020F0502020204030204" pitchFamily="34" charset="0"/>
                <a:cs typeface="Calibri" panose="020F0502020204030204" pitchFamily="34" charset="0"/>
              </a:rPr>
              <a:t>Encourage children to make different arrangements and patterns with five objects. For example, five sweets, five stones etc</a:t>
            </a:r>
          </a:p>
          <a:p>
            <a:pPr marL="342900" indent="-342900">
              <a:spcAft>
                <a:spcPts val="600"/>
              </a:spcAft>
              <a:buClr>
                <a:schemeClr val="accent2"/>
              </a:buClr>
              <a:buFont typeface="Wingdings" panose="05000000000000000000" pitchFamily="2" charset="2"/>
              <a:buChar char="ü"/>
            </a:pPr>
            <a:r>
              <a:rPr lang="en-GB" sz="2200" dirty="0">
                <a:latin typeface="Calibri" panose="020F0502020204030204" pitchFamily="34" charset="0"/>
                <a:cs typeface="Calibri" panose="020F0502020204030204" pitchFamily="34" charset="0"/>
              </a:rPr>
              <a:t>Make a number with two different kinds of objects. For example, make a fruit skewer with five pieces of fruit, using bowls of grapes and strawberries to choose from</a:t>
            </a:r>
          </a:p>
          <a:p>
            <a:pPr marL="342900" indent="-342900">
              <a:spcAft>
                <a:spcPts val="600"/>
              </a:spcAft>
              <a:buClr>
                <a:schemeClr val="accent2"/>
              </a:buClr>
              <a:buFont typeface="Wingdings" panose="05000000000000000000" pitchFamily="2" charset="2"/>
              <a:buChar char="ü"/>
            </a:pPr>
            <a:r>
              <a:rPr lang="en-GB" sz="2200" dirty="0">
                <a:latin typeface="Calibri" panose="020F0502020204030204" pitchFamily="34" charset="0"/>
                <a:cs typeface="Calibri" panose="020F0502020204030204" pitchFamily="34" charset="0"/>
              </a:rPr>
              <a:t>Play skittles outdoors. How many bottles are still standing? How many have fallen down? How many are there altogether?</a:t>
            </a:r>
          </a:p>
          <a:p>
            <a:pPr marL="342900" indent="-342900">
              <a:spcAft>
                <a:spcPts val="600"/>
              </a:spcAft>
              <a:buClr>
                <a:schemeClr val="accent2"/>
              </a:buClr>
              <a:buFont typeface="Wingdings" panose="05000000000000000000" pitchFamily="2" charset="2"/>
              <a:buChar char="ü"/>
            </a:pPr>
            <a:r>
              <a:rPr lang="en-GB" sz="2200" dirty="0">
                <a:latin typeface="Calibri" panose="020F0502020204030204" pitchFamily="34" charset="0"/>
                <a:cs typeface="Calibri" panose="020F0502020204030204" pitchFamily="34" charset="0"/>
              </a:rPr>
              <a:t>Explore songs such as ‘Five Currant Buns’ – show that the whole is still five, but some are in the shop and some have been taken away. Check throughout that there are still five currant buns</a:t>
            </a:r>
          </a:p>
          <a:p>
            <a:pPr marL="342900" indent="-342900">
              <a:spcAft>
                <a:spcPts val="600"/>
              </a:spcAft>
              <a:buClr>
                <a:schemeClr val="accent2"/>
              </a:buClr>
              <a:buFont typeface="Wingdings" panose="05000000000000000000" pitchFamily="2" charset="2"/>
              <a:buChar char="ü"/>
            </a:pPr>
            <a:r>
              <a:rPr lang="en-GB" sz="2200" dirty="0">
                <a:latin typeface="Calibri" panose="020F0502020204030204" pitchFamily="34" charset="0"/>
                <a:cs typeface="Calibri" panose="020F0502020204030204" pitchFamily="34" charset="0"/>
              </a:rPr>
              <a:t>Plant seeds outdoors and discuss how many seeds can go in each pot. How many are there altogether? </a:t>
            </a:r>
          </a:p>
          <a:p>
            <a:pPr marL="342900" indent="-342900">
              <a:buClr>
                <a:schemeClr val="accent2"/>
              </a:buClr>
              <a:buFont typeface="Wingdings" panose="05000000000000000000" pitchFamily="2" charset="2"/>
              <a:buChar char="ü"/>
            </a:pPr>
            <a:endParaRPr lang="en-GB" sz="22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A32942D4-E83A-4557-8678-68633BFD370D}"/>
              </a:ext>
            </a:extLst>
          </p:cNvPr>
          <p:cNvPicPr>
            <a:picLocks noChangeAspect="1"/>
          </p:cNvPicPr>
          <p:nvPr/>
        </p:nvPicPr>
        <p:blipFill rotWithShape="1">
          <a:blip r:embed="rId4">
            <a:extLst>
              <a:ext uri="{28A0092B-C50C-407E-A947-70E740481C1C}">
                <a14:useLocalDpi xmlns:a14="http://schemas.microsoft.com/office/drawing/2010/main" val="0"/>
              </a:ext>
            </a:extLst>
          </a:blip>
          <a:srcRect l="2849" t="14943" r="5646" b="14223"/>
          <a:stretch/>
        </p:blipFill>
        <p:spPr>
          <a:xfrm>
            <a:off x="9892322" y="2853856"/>
            <a:ext cx="2013358" cy="14708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xmlns="" id="{30A76E0C-2B07-45F8-AC58-FA8485C899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308" t="3120" r="1223" b="17447"/>
          <a:stretch/>
        </p:blipFill>
        <p:spPr>
          <a:xfrm>
            <a:off x="9922636" y="4622637"/>
            <a:ext cx="2013358" cy="16120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xmlns="" id="{6C7ECBA8-D0F4-47FD-B426-CA11FE3B14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5107" b="8366"/>
          <a:stretch/>
        </p:blipFill>
        <p:spPr>
          <a:xfrm>
            <a:off x="9871921" y="870796"/>
            <a:ext cx="2024953" cy="1716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6165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D14ADC-8F67-4D39-B3BE-59F059B99FF1}"/>
              </a:ext>
            </a:extLst>
          </p:cNvPr>
          <p:cNvSpPr>
            <a:spLocks noGrp="1"/>
          </p:cNvSpPr>
          <p:nvPr>
            <p:ph type="title"/>
          </p:nvPr>
        </p:nvSpPr>
        <p:spPr>
          <a:xfrm>
            <a:off x="5604994" y="1015421"/>
            <a:ext cx="3737268" cy="1320800"/>
          </a:xfrm>
        </p:spPr>
        <p:txBody>
          <a:bodyPr>
            <a:normAutofit/>
          </a:bodyPr>
          <a:lstStyle/>
          <a:p>
            <a:r>
              <a:rPr lang="en-GB" b="1" dirty="0">
                <a:latin typeface="Calibri" panose="020F0502020204030204" pitchFamily="34" charset="0"/>
                <a:cs typeface="Calibri" panose="020F0502020204030204" pitchFamily="34" charset="0"/>
              </a:rPr>
              <a:t>Aims of the guide</a:t>
            </a:r>
          </a:p>
        </p:txBody>
      </p:sp>
      <p:sp>
        <p:nvSpPr>
          <p:cNvPr id="3" name="Content Placeholder 2">
            <a:extLst>
              <a:ext uri="{FF2B5EF4-FFF2-40B4-BE49-F238E27FC236}">
                <a16:creationId xmlns:a16="http://schemas.microsoft.com/office/drawing/2014/main" xmlns="" id="{6CB138D8-A1B0-4FD4-9366-321D5ACED578}"/>
              </a:ext>
            </a:extLst>
          </p:cNvPr>
          <p:cNvSpPr>
            <a:spLocks noGrp="1"/>
          </p:cNvSpPr>
          <p:nvPr>
            <p:ph idx="1"/>
          </p:nvPr>
        </p:nvSpPr>
        <p:spPr>
          <a:xfrm>
            <a:off x="5109145" y="1961806"/>
            <a:ext cx="4936783" cy="3880773"/>
          </a:xfrm>
        </p:spPr>
        <p:txBody>
          <a:bodyPr>
            <a:noAutofit/>
          </a:bodyPr>
          <a:lstStyle/>
          <a:p>
            <a:r>
              <a:rPr lang="en-GB" sz="2200" dirty="0">
                <a:solidFill>
                  <a:schemeClr val="tx1"/>
                </a:solidFill>
                <a:latin typeface="Calibri" panose="020F0502020204030204" pitchFamily="34" charset="0"/>
                <a:cs typeface="Calibri" panose="020F0502020204030204" pitchFamily="34" charset="0"/>
              </a:rPr>
              <a:t>To understand the importance of maths in the early years and how it lays the foundations for future learning</a:t>
            </a:r>
          </a:p>
          <a:p>
            <a:r>
              <a:rPr lang="en-GB" sz="2200" dirty="0">
                <a:solidFill>
                  <a:schemeClr val="tx1"/>
                </a:solidFill>
                <a:latin typeface="Calibri" panose="020F0502020204030204" pitchFamily="34" charset="0"/>
                <a:cs typeface="Calibri" panose="020F0502020204030204" pitchFamily="34" charset="0"/>
              </a:rPr>
              <a:t>To explore the ‘big ideas’ in early years maths</a:t>
            </a:r>
          </a:p>
          <a:p>
            <a:r>
              <a:rPr lang="en-GB" sz="2200" dirty="0">
                <a:solidFill>
                  <a:schemeClr val="tx1"/>
                </a:solidFill>
                <a:latin typeface="Calibri" panose="020F0502020204030204" pitchFamily="34" charset="0"/>
                <a:cs typeface="Calibri" panose="020F0502020204030204" pitchFamily="34" charset="0"/>
              </a:rPr>
              <a:t>To begin to understand the progression in mathematical concepts</a:t>
            </a:r>
          </a:p>
          <a:p>
            <a:r>
              <a:rPr lang="en-GB" sz="2200" dirty="0">
                <a:solidFill>
                  <a:schemeClr val="tx1"/>
                </a:solidFill>
                <a:latin typeface="Calibri" panose="020F0502020204030204" pitchFamily="34" charset="0"/>
                <a:cs typeface="Calibri" panose="020F0502020204030204" pitchFamily="34" charset="0"/>
              </a:rPr>
              <a:t>To understand ways in which you can further support your child with maths at home</a:t>
            </a:r>
          </a:p>
        </p:txBody>
      </p:sp>
      <p:pic>
        <p:nvPicPr>
          <p:cNvPr id="5" name="Picture 4">
            <a:extLst>
              <a:ext uri="{FF2B5EF4-FFF2-40B4-BE49-F238E27FC236}">
                <a16:creationId xmlns:a16="http://schemas.microsoft.com/office/drawing/2014/main" xmlns="" id="{CF9032DB-3542-4490-900A-14854D6718D9}"/>
              </a:ext>
            </a:extLst>
          </p:cNvPr>
          <p:cNvPicPr>
            <a:picLocks noChangeAspect="1"/>
          </p:cNvPicPr>
          <p:nvPr/>
        </p:nvPicPr>
        <p:blipFill rotWithShape="1">
          <a:blip r:embed="rId2">
            <a:extLst>
              <a:ext uri="{28A0092B-C50C-407E-A947-70E740481C1C}">
                <a14:useLocalDpi xmlns:a14="http://schemas.microsoft.com/office/drawing/2010/main" val="0"/>
              </a:ext>
            </a:extLst>
          </a:blip>
          <a:srcRect l="10607" r="22690"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xmlns=""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07729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C8F651AE-DF47-4F76-86F3-9D5F4653CB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640" y="219222"/>
            <a:ext cx="3635533" cy="795518"/>
          </a:xfrm>
          <a:prstGeom prst="rect">
            <a:avLst/>
          </a:prstGeom>
          <a:ln>
            <a:noFill/>
          </a:ln>
          <a:effectLst>
            <a:softEdge rad="112500"/>
          </a:effectLst>
        </p:spPr>
      </p:pic>
      <p:sp>
        <p:nvSpPr>
          <p:cNvPr id="2" name="Title 1">
            <a:extLst>
              <a:ext uri="{FF2B5EF4-FFF2-40B4-BE49-F238E27FC236}">
                <a16:creationId xmlns:a16="http://schemas.microsoft.com/office/drawing/2014/main" xmlns="" id="{57914460-417C-4D34-9BD3-727FE64EF5C5}"/>
              </a:ext>
            </a:extLst>
          </p:cNvPr>
          <p:cNvSpPr>
            <a:spLocks noGrp="1"/>
          </p:cNvSpPr>
          <p:nvPr>
            <p:ph type="title"/>
          </p:nvPr>
        </p:nvSpPr>
        <p:spPr>
          <a:xfrm>
            <a:off x="1766248" y="219222"/>
            <a:ext cx="7415788" cy="959892"/>
          </a:xfrm>
        </p:spPr>
        <p:txBody>
          <a:bodyPr>
            <a:normAutofit/>
          </a:bodyPr>
          <a:lstStyle/>
          <a:p>
            <a:pPr algn="ctr"/>
            <a:r>
              <a:rPr lang="en-GB" sz="4800" b="1" dirty="0">
                <a:solidFill>
                  <a:srgbClr val="7030A0"/>
                </a:solidFill>
                <a:latin typeface="Calibri" panose="020F0502020204030204" pitchFamily="34" charset="0"/>
                <a:cs typeface="Calibri" panose="020F0502020204030204" pitchFamily="34" charset="0"/>
              </a:rPr>
              <a:t>Pattern</a:t>
            </a:r>
          </a:p>
        </p:txBody>
      </p:sp>
      <p:sp>
        <p:nvSpPr>
          <p:cNvPr id="14" name="Content Placeholder 13">
            <a:extLst>
              <a:ext uri="{FF2B5EF4-FFF2-40B4-BE49-F238E27FC236}">
                <a16:creationId xmlns:a16="http://schemas.microsoft.com/office/drawing/2014/main" xmlns="" id="{7E8A55DE-DCBB-4225-A3A7-74CAB7875F4D}"/>
              </a:ext>
            </a:extLst>
          </p:cNvPr>
          <p:cNvSpPr>
            <a:spLocks noGrp="1"/>
          </p:cNvSpPr>
          <p:nvPr>
            <p:ph idx="1"/>
          </p:nvPr>
        </p:nvSpPr>
        <p:spPr>
          <a:xfrm>
            <a:off x="423273" y="1326990"/>
            <a:ext cx="9676070" cy="5531010"/>
          </a:xfrm>
        </p:spPr>
        <p:txBody>
          <a:bodyPr>
            <a:normAutofit/>
          </a:bodyPr>
          <a:lstStyle/>
          <a:p>
            <a:pPr marL="285750" indent="-285750">
              <a:buFont typeface="Wingdings" panose="05000000000000000000" pitchFamily="2" charset="2"/>
              <a:buChar char="Ø"/>
            </a:pPr>
            <a:endParaRPr lang="en-GB" dirty="0">
              <a:latin typeface="Calibri" panose="020F0502020204030204" pitchFamily="34" charset="0"/>
              <a:cs typeface="Calibri" panose="020F0502020204030204" pitchFamily="34" charset="0"/>
            </a:endParaRPr>
          </a:p>
          <a:p>
            <a:endParaRPr lang="en-GB" dirty="0"/>
          </a:p>
        </p:txBody>
      </p:sp>
      <p:sp>
        <p:nvSpPr>
          <p:cNvPr id="3" name="TextBox 2">
            <a:extLst>
              <a:ext uri="{FF2B5EF4-FFF2-40B4-BE49-F238E27FC236}">
                <a16:creationId xmlns:a16="http://schemas.microsoft.com/office/drawing/2014/main" xmlns="" id="{9DE7A271-1872-42C5-B1F2-B8E8564E87E0}"/>
              </a:ext>
            </a:extLst>
          </p:cNvPr>
          <p:cNvSpPr txBox="1"/>
          <p:nvPr/>
        </p:nvSpPr>
        <p:spPr>
          <a:xfrm>
            <a:off x="352939" y="1179115"/>
            <a:ext cx="9408624" cy="6694140"/>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Seeking and exploring patterns is at the heart of mathematics. Developing an awareness of pattern helps young children to notice and understand mathematical relationships. Patterns may provide the foundations of algebraic thinking, since they provide the opportunity for young children to observe and verbalise generalisations. </a:t>
            </a:r>
            <a:r>
              <a:rPr lang="en-GB" b="1" dirty="0">
                <a:latin typeface="Calibri" panose="020F0502020204030204" pitchFamily="34" charset="0"/>
                <a:cs typeface="Calibri" panose="020F0502020204030204" pitchFamily="34" charset="0"/>
              </a:rPr>
              <a:t>Children in the early years will begin to:</a:t>
            </a:r>
          </a:p>
          <a:p>
            <a:pPr>
              <a:spcAft>
                <a:spcPts val="300"/>
              </a:spcAft>
              <a:buClr>
                <a:schemeClr val="accent2"/>
              </a:buClr>
            </a:pPr>
            <a:endParaRPr lang="en-GB" dirty="0"/>
          </a:p>
          <a:p>
            <a:pPr marL="285750" indent="-285750">
              <a:spcAft>
                <a:spcPts val="300"/>
              </a:spcAft>
              <a:buClr>
                <a:schemeClr val="accent2"/>
              </a:buClr>
              <a:buFont typeface="Wingdings" panose="05000000000000000000" pitchFamily="2" charset="2"/>
              <a:buChar char="Ø"/>
            </a:pPr>
            <a:r>
              <a:rPr lang="en-GB" dirty="0">
                <a:latin typeface="Calibri" panose="020F0502020204030204" pitchFamily="34" charset="0"/>
                <a:cs typeface="Calibri" panose="020F0502020204030204" pitchFamily="34" charset="0"/>
              </a:rPr>
              <a:t>Continue, copy and make their own patterns. Starting with what we call </a:t>
            </a:r>
            <a:r>
              <a:rPr lang="en-GB" b="1" dirty="0">
                <a:latin typeface="Calibri" panose="020F0502020204030204" pitchFamily="34" charset="0"/>
                <a:cs typeface="Calibri" panose="020F0502020204030204" pitchFamily="34" charset="0"/>
              </a:rPr>
              <a:t>AB patterns </a:t>
            </a:r>
            <a:r>
              <a:rPr lang="en-GB" dirty="0">
                <a:latin typeface="Calibri" panose="020F0502020204030204" pitchFamily="34" charset="0"/>
                <a:cs typeface="Calibri" panose="020F0502020204030204" pitchFamily="34" charset="0"/>
              </a:rPr>
              <a:t>such as a ‘red-blue’ pattern</a:t>
            </a:r>
          </a:p>
          <a:p>
            <a:pPr marL="285750" indent="-285750">
              <a:spcAft>
                <a:spcPts val="300"/>
              </a:spcAft>
              <a:buClr>
                <a:schemeClr val="accent2"/>
              </a:buClr>
              <a:buFont typeface="Wingdings" panose="05000000000000000000" pitchFamily="2" charset="2"/>
              <a:buChar char="Ø"/>
            </a:pPr>
            <a:r>
              <a:rPr lang="en-GB" dirty="0">
                <a:latin typeface="Calibri" panose="020F0502020204030204" pitchFamily="34" charset="0"/>
                <a:cs typeface="Calibri" panose="020F0502020204030204" pitchFamily="34" charset="0"/>
              </a:rPr>
              <a:t>Identify errors within patterns </a:t>
            </a:r>
          </a:p>
          <a:p>
            <a:pPr marL="285750" indent="-285750">
              <a:spcAft>
                <a:spcPts val="300"/>
              </a:spcAft>
              <a:buClr>
                <a:schemeClr val="accent2"/>
              </a:buClr>
              <a:buFont typeface="Wingdings" panose="05000000000000000000" pitchFamily="2" charset="2"/>
              <a:buChar char="Ø"/>
            </a:pPr>
            <a:r>
              <a:rPr lang="en-GB" dirty="0">
                <a:latin typeface="Calibri" panose="020F0502020204030204" pitchFamily="34" charset="0"/>
                <a:cs typeface="Calibri" panose="020F0502020204030204" pitchFamily="34" charset="0"/>
              </a:rPr>
              <a:t>Identify the unit that repeats. For example, in the AB pattern, the ‘red-blue’ would be the unit that is repeated. In an </a:t>
            </a:r>
            <a:r>
              <a:rPr lang="en-GB" b="1" dirty="0">
                <a:latin typeface="Calibri" panose="020F0502020204030204" pitchFamily="34" charset="0"/>
                <a:cs typeface="Calibri" panose="020F0502020204030204" pitchFamily="34" charset="0"/>
              </a:rPr>
              <a:t>ABC pattern </a:t>
            </a:r>
            <a:r>
              <a:rPr lang="en-GB" dirty="0">
                <a:latin typeface="Calibri" panose="020F0502020204030204" pitchFamily="34" charset="0"/>
                <a:cs typeface="Calibri" panose="020F0502020204030204" pitchFamily="34" charset="0"/>
              </a:rPr>
              <a:t>it would be the ‘red-blue-green’</a:t>
            </a:r>
          </a:p>
          <a:p>
            <a:pPr marL="285750" indent="-285750">
              <a:spcAft>
                <a:spcPts val="300"/>
              </a:spcAft>
              <a:buClr>
                <a:schemeClr val="accent2"/>
              </a:buClr>
              <a:buFont typeface="Wingdings" panose="05000000000000000000" pitchFamily="2" charset="2"/>
              <a:buChar char="Ø"/>
            </a:pPr>
            <a:r>
              <a:rPr lang="en-GB" dirty="0">
                <a:latin typeface="Calibri" panose="020F0502020204030204" pitchFamily="34" charset="0"/>
                <a:cs typeface="Calibri" panose="020F0502020204030204" pitchFamily="34" charset="0"/>
              </a:rPr>
              <a:t>Explore more complex pattern structures such as ABB patterns which have two items in the same unit of repeat such as ‘red, blue, blue’</a:t>
            </a:r>
          </a:p>
          <a:p>
            <a:pPr marL="285750" indent="-285750">
              <a:spcAft>
                <a:spcPts val="300"/>
              </a:spcAft>
              <a:buClr>
                <a:schemeClr val="accent2"/>
              </a:buClr>
              <a:buFont typeface="Wingdings" panose="05000000000000000000" pitchFamily="2" charset="2"/>
              <a:buChar char="Ø"/>
            </a:pPr>
            <a:r>
              <a:rPr lang="en-GB" dirty="0">
                <a:latin typeface="Calibri" panose="020F0502020204030204" pitchFamily="34" charset="0"/>
                <a:cs typeface="Calibri" panose="020F0502020204030204" pitchFamily="34" charset="0"/>
              </a:rPr>
              <a:t>Make patterns with a range of different objects and natural materials</a:t>
            </a:r>
          </a:p>
          <a:p>
            <a:pPr marL="285750" indent="-285750">
              <a:spcAft>
                <a:spcPts val="300"/>
              </a:spcAft>
              <a:buClr>
                <a:schemeClr val="accent2"/>
              </a:buClr>
              <a:buFont typeface="Wingdings" panose="05000000000000000000" pitchFamily="2" charset="2"/>
              <a:buChar char="Ø"/>
            </a:pPr>
            <a:r>
              <a:rPr lang="en-GB" dirty="0">
                <a:latin typeface="Calibri" panose="020F0502020204030204" pitchFamily="34" charset="0"/>
                <a:cs typeface="Calibri" panose="020F0502020204030204" pitchFamily="34" charset="0"/>
              </a:rPr>
              <a:t>Explore recording their patterns </a:t>
            </a:r>
          </a:p>
          <a:p>
            <a:pPr marL="285750" indent="-285750">
              <a:spcAft>
                <a:spcPts val="300"/>
              </a:spcAft>
              <a:buClr>
                <a:schemeClr val="accent2"/>
              </a:buClr>
              <a:buFont typeface="Wingdings" panose="05000000000000000000" pitchFamily="2" charset="2"/>
              <a:buChar char="Ø"/>
            </a:pPr>
            <a:r>
              <a:rPr lang="en-GB" dirty="0">
                <a:latin typeface="Calibri" panose="020F0502020204030204" pitchFamily="34" charset="0"/>
                <a:cs typeface="Calibri" panose="020F0502020204030204" pitchFamily="34" charset="0"/>
              </a:rPr>
              <a:t>Experiment with sound and action patterns </a:t>
            </a:r>
          </a:p>
          <a:p>
            <a:pPr marL="285750" indent="-285750">
              <a:spcAft>
                <a:spcPts val="300"/>
              </a:spcAft>
              <a:buClr>
                <a:schemeClr val="accent2"/>
              </a:buClr>
              <a:buFont typeface="Wingdings" panose="05000000000000000000" pitchFamily="2" charset="2"/>
              <a:buChar char="Ø"/>
            </a:pPr>
            <a:r>
              <a:rPr lang="en-GB" dirty="0">
                <a:latin typeface="Calibri" panose="020F0502020204030204" pitchFamily="34" charset="0"/>
                <a:cs typeface="Calibri" panose="020F0502020204030204" pitchFamily="34" charset="0"/>
              </a:rPr>
              <a:t>Make patterns which repeat round in a circle not just in a line</a:t>
            </a:r>
          </a:p>
          <a:p>
            <a:pPr marL="285750" indent="-285750">
              <a:spcAft>
                <a:spcPts val="300"/>
              </a:spcAft>
              <a:buClr>
                <a:schemeClr val="accent2"/>
              </a:buClr>
              <a:buFont typeface="Wingdings" panose="05000000000000000000" pitchFamily="2" charset="2"/>
              <a:buChar char="Ø"/>
            </a:pPr>
            <a:r>
              <a:rPr lang="en-GB" dirty="0">
                <a:latin typeface="Calibri" panose="020F0502020204030204" pitchFamily="34" charset="0"/>
                <a:cs typeface="Calibri" panose="020F0502020204030204" pitchFamily="34" charset="0"/>
              </a:rPr>
              <a:t>Notice and talk about patterns they see in their environment</a:t>
            </a:r>
          </a:p>
          <a:p>
            <a:pPr>
              <a:buClr>
                <a:schemeClr val="accent2"/>
              </a:buClr>
            </a:pPr>
            <a:endParaRPr lang="en-GB" dirty="0"/>
          </a:p>
          <a:p>
            <a:pPr marL="342900" indent="-342900">
              <a:buClr>
                <a:schemeClr val="accent2"/>
              </a:buClr>
              <a:buFont typeface="Wingdings" panose="05000000000000000000" pitchFamily="2" charset="2"/>
              <a:buChar char="Ø"/>
            </a:pPr>
            <a:endParaRPr lang="en-GB" sz="2000" dirty="0">
              <a:latin typeface="Calibri" panose="020F0502020204030204" pitchFamily="34" charset="0"/>
              <a:cs typeface="Calibri" panose="020F0502020204030204" pitchFamily="34" charset="0"/>
            </a:endParaRPr>
          </a:p>
          <a:p>
            <a:pPr marL="342900" indent="-342900">
              <a:buClr>
                <a:schemeClr val="accent2"/>
              </a:buClr>
              <a:buFont typeface="Wingdings" panose="05000000000000000000" pitchFamily="2" charset="2"/>
              <a:buChar char="Ø"/>
            </a:pPr>
            <a:endParaRPr lang="en-GB" sz="2000" dirty="0">
              <a:latin typeface="Calibri" panose="020F0502020204030204" pitchFamily="34" charset="0"/>
              <a:cs typeface="Calibri" panose="020F0502020204030204" pitchFamily="34" charset="0"/>
            </a:endParaRPr>
          </a:p>
          <a:p>
            <a:pPr marL="342900" indent="-342900">
              <a:buClr>
                <a:schemeClr val="accent2"/>
              </a:buClr>
              <a:buFont typeface="Wingdings" panose="05000000000000000000" pitchFamily="2" charset="2"/>
              <a:buChar char="Ø"/>
            </a:pPr>
            <a:endParaRPr lang="en-GB" sz="2000" dirty="0">
              <a:latin typeface="Calibri" panose="020F0502020204030204" pitchFamily="34" charset="0"/>
              <a:cs typeface="Calibri" panose="020F0502020204030204" pitchFamily="34" charset="0"/>
            </a:endParaRPr>
          </a:p>
          <a:p>
            <a:pPr marL="342900" indent="-342900">
              <a:buClr>
                <a:schemeClr val="accent2"/>
              </a:buClr>
              <a:buFont typeface="Wingdings" panose="05000000000000000000" pitchFamily="2" charset="2"/>
              <a:buChar char="Ø"/>
            </a:pPr>
            <a:endParaRPr lang="en-GB" sz="20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xmlns="" id="{6E79175C-DDFF-4C01-B997-E1DB68C13BDD}"/>
              </a:ext>
            </a:extLst>
          </p:cNvPr>
          <p:cNvSpPr/>
          <p:nvPr/>
        </p:nvSpPr>
        <p:spPr>
          <a:xfrm>
            <a:off x="2437406" y="2982903"/>
            <a:ext cx="209725" cy="16568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20E75FC2-B5DF-4C7F-B40E-7211BCE84EAD}"/>
              </a:ext>
            </a:extLst>
          </p:cNvPr>
          <p:cNvSpPr/>
          <p:nvPr/>
        </p:nvSpPr>
        <p:spPr>
          <a:xfrm>
            <a:off x="2856856" y="2982903"/>
            <a:ext cx="209725" cy="16568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xmlns="" id="{4629DA2B-EB0A-4F6F-A9EB-0BA8D78CFDE4}"/>
              </a:ext>
            </a:extLst>
          </p:cNvPr>
          <p:cNvSpPr/>
          <p:nvPr/>
        </p:nvSpPr>
        <p:spPr>
          <a:xfrm>
            <a:off x="2647131" y="2982903"/>
            <a:ext cx="209725" cy="165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xmlns="" id="{AAAB86AE-0FBA-471D-8F8C-968EFA8ED67F}"/>
              </a:ext>
            </a:extLst>
          </p:cNvPr>
          <p:cNvSpPr/>
          <p:nvPr/>
        </p:nvSpPr>
        <p:spPr>
          <a:xfrm>
            <a:off x="3066581" y="2982903"/>
            <a:ext cx="209725" cy="165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xmlns="" id="{D15656AB-899C-4F0B-9FD2-68861CAD3276}"/>
              </a:ext>
            </a:extLst>
          </p:cNvPr>
          <p:cNvSpPr/>
          <p:nvPr/>
        </p:nvSpPr>
        <p:spPr>
          <a:xfrm>
            <a:off x="7035075" y="3862889"/>
            <a:ext cx="209725" cy="16568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xmlns="" id="{5FB99A19-B719-4385-8E0B-629B50A21068}"/>
              </a:ext>
            </a:extLst>
          </p:cNvPr>
          <p:cNvSpPr/>
          <p:nvPr/>
        </p:nvSpPr>
        <p:spPr>
          <a:xfrm>
            <a:off x="7236166" y="3859657"/>
            <a:ext cx="209725" cy="165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xmlns="" id="{FE37A034-EDEF-404A-8043-0CD0B8263E6A}"/>
              </a:ext>
            </a:extLst>
          </p:cNvPr>
          <p:cNvSpPr/>
          <p:nvPr/>
        </p:nvSpPr>
        <p:spPr>
          <a:xfrm>
            <a:off x="7458550" y="3859657"/>
            <a:ext cx="209725" cy="1656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xmlns="" id="{4097CB75-4A4D-4DA6-A189-F0F56A94D795}"/>
              </a:ext>
            </a:extLst>
          </p:cNvPr>
          <p:cNvSpPr/>
          <p:nvPr/>
        </p:nvSpPr>
        <p:spPr>
          <a:xfrm>
            <a:off x="7672504" y="3858651"/>
            <a:ext cx="209725" cy="16568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xmlns="" id="{1A03779A-E972-4D6E-B551-9DC9E08332BC}"/>
              </a:ext>
            </a:extLst>
          </p:cNvPr>
          <p:cNvSpPr/>
          <p:nvPr/>
        </p:nvSpPr>
        <p:spPr>
          <a:xfrm>
            <a:off x="7882229" y="3858650"/>
            <a:ext cx="209725" cy="165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xmlns="" id="{419E5212-A00C-4B7F-A65D-A31F1BDC3ADC}"/>
              </a:ext>
            </a:extLst>
          </p:cNvPr>
          <p:cNvSpPr/>
          <p:nvPr/>
        </p:nvSpPr>
        <p:spPr>
          <a:xfrm>
            <a:off x="8074238" y="3858650"/>
            <a:ext cx="209725" cy="1656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Rounded Corners 6">
            <a:extLst>
              <a:ext uri="{FF2B5EF4-FFF2-40B4-BE49-F238E27FC236}">
                <a16:creationId xmlns:a16="http://schemas.microsoft.com/office/drawing/2014/main" xmlns="" id="{D7235B06-F537-4F33-A92D-743A5AD1DB09}"/>
              </a:ext>
            </a:extLst>
          </p:cNvPr>
          <p:cNvSpPr/>
          <p:nvPr/>
        </p:nvSpPr>
        <p:spPr>
          <a:xfrm>
            <a:off x="7026442" y="3794729"/>
            <a:ext cx="629175" cy="3020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Rounded Corners 17">
            <a:extLst>
              <a:ext uri="{FF2B5EF4-FFF2-40B4-BE49-F238E27FC236}">
                <a16:creationId xmlns:a16="http://schemas.microsoft.com/office/drawing/2014/main" xmlns="" id="{02084BA8-25B3-4DD5-AC58-87F8DDB4F781}"/>
              </a:ext>
            </a:extLst>
          </p:cNvPr>
          <p:cNvSpPr/>
          <p:nvPr/>
        </p:nvSpPr>
        <p:spPr>
          <a:xfrm>
            <a:off x="7655615" y="3790491"/>
            <a:ext cx="629175" cy="3020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xmlns="" id="{A92C6002-912D-4127-A8DD-1ADF6F812DC5}"/>
              </a:ext>
            </a:extLst>
          </p:cNvPr>
          <p:cNvSpPr/>
          <p:nvPr/>
        </p:nvSpPr>
        <p:spPr>
          <a:xfrm>
            <a:off x="4817355" y="4472303"/>
            <a:ext cx="209725" cy="16568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xmlns="" id="{E37389FB-1D14-492C-8786-2A0242243CB3}"/>
              </a:ext>
            </a:extLst>
          </p:cNvPr>
          <p:cNvSpPr/>
          <p:nvPr/>
        </p:nvSpPr>
        <p:spPr>
          <a:xfrm>
            <a:off x="5012981" y="4472303"/>
            <a:ext cx="209725" cy="165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xmlns="" id="{04C3781A-80BE-4A65-B199-9112602A3AED}"/>
              </a:ext>
            </a:extLst>
          </p:cNvPr>
          <p:cNvSpPr/>
          <p:nvPr/>
        </p:nvSpPr>
        <p:spPr>
          <a:xfrm>
            <a:off x="5250790" y="4472303"/>
            <a:ext cx="209725" cy="165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xmlns="" id="{EA61FD63-612C-4932-8F68-DEBD0DCE832F}"/>
              </a:ext>
            </a:extLst>
          </p:cNvPr>
          <p:cNvSpPr/>
          <p:nvPr/>
        </p:nvSpPr>
        <p:spPr>
          <a:xfrm>
            <a:off x="5465796" y="4477599"/>
            <a:ext cx="209725" cy="16568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xmlns="" id="{DCF3F63B-FE77-4FE0-B8B3-5F3E4D51CDD9}"/>
              </a:ext>
            </a:extLst>
          </p:cNvPr>
          <p:cNvSpPr/>
          <p:nvPr/>
        </p:nvSpPr>
        <p:spPr>
          <a:xfrm>
            <a:off x="5684093" y="4475078"/>
            <a:ext cx="209725" cy="165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xmlns="" id="{3EBC5C1A-3EA7-40C7-912E-3A3E1BC141E3}"/>
              </a:ext>
            </a:extLst>
          </p:cNvPr>
          <p:cNvSpPr/>
          <p:nvPr/>
        </p:nvSpPr>
        <p:spPr>
          <a:xfrm>
            <a:off x="5902390" y="4472303"/>
            <a:ext cx="209725" cy="165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Rounded Corners 25">
            <a:extLst>
              <a:ext uri="{FF2B5EF4-FFF2-40B4-BE49-F238E27FC236}">
                <a16:creationId xmlns:a16="http://schemas.microsoft.com/office/drawing/2014/main" xmlns="" id="{03F3E65B-AE34-4AC0-A1CC-896E4990AABC}"/>
              </a:ext>
            </a:extLst>
          </p:cNvPr>
          <p:cNvSpPr/>
          <p:nvPr/>
        </p:nvSpPr>
        <p:spPr>
          <a:xfrm>
            <a:off x="4816883" y="4404143"/>
            <a:ext cx="629175" cy="3020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Rounded Corners 26">
            <a:extLst>
              <a:ext uri="{FF2B5EF4-FFF2-40B4-BE49-F238E27FC236}">
                <a16:creationId xmlns:a16="http://schemas.microsoft.com/office/drawing/2014/main" xmlns="" id="{92130E50-5B4C-486D-B513-22957DE6BE67}"/>
              </a:ext>
            </a:extLst>
          </p:cNvPr>
          <p:cNvSpPr/>
          <p:nvPr/>
        </p:nvSpPr>
        <p:spPr>
          <a:xfrm>
            <a:off x="5474142" y="4403052"/>
            <a:ext cx="629175" cy="3020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91959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xmlns=""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xmlns=""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xmlns=""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a:extLst>
              <a:ext uri="{FF2B5EF4-FFF2-40B4-BE49-F238E27FC236}">
                <a16:creationId xmlns:a16="http://schemas.microsoft.com/office/drawing/2014/main" xmlns=""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xmlns=""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a:extLst>
              <a:ext uri="{FF2B5EF4-FFF2-40B4-BE49-F238E27FC236}">
                <a16:creationId xmlns:a16="http://schemas.microsoft.com/office/drawing/2014/main" xmlns=""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xmlns=""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Freeform: Shape 29">
            <a:extLst>
              <a:ext uri="{FF2B5EF4-FFF2-40B4-BE49-F238E27FC236}">
                <a16:creationId xmlns:a16="http://schemas.microsoft.com/office/drawing/2014/main" xmlns="" id="{A5EC319D-0FEA-4B95-A3EA-01E35672C9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DAFDC08F-DE66-4C4D-847A-9D1B8AEFC1C4}"/>
              </a:ext>
            </a:extLst>
          </p:cNvPr>
          <p:cNvSpPr>
            <a:spLocks noGrp="1"/>
          </p:cNvSpPr>
          <p:nvPr>
            <p:ph type="title"/>
          </p:nvPr>
        </p:nvSpPr>
        <p:spPr>
          <a:xfrm>
            <a:off x="6986843" y="2205069"/>
            <a:ext cx="5358181" cy="2227730"/>
          </a:xfrm>
        </p:spPr>
        <p:txBody>
          <a:bodyPr anchor="ctr">
            <a:noAutofit/>
          </a:bodyPr>
          <a:lstStyle/>
          <a:p>
            <a:r>
              <a:rPr lang="en-GB" sz="8000" b="1" dirty="0">
                <a:solidFill>
                  <a:srgbClr val="FFFFFF"/>
                </a:solidFill>
                <a:latin typeface="Calibri" panose="020F0502020204030204" pitchFamily="34" charset="0"/>
                <a:cs typeface="Calibri" panose="020F0502020204030204" pitchFamily="34" charset="0"/>
              </a:rPr>
              <a:t>So how can you help?</a:t>
            </a:r>
          </a:p>
        </p:txBody>
      </p:sp>
      <p:pic>
        <p:nvPicPr>
          <p:cNvPr id="5" name="Content Placeholder 4">
            <a:extLst>
              <a:ext uri="{FF2B5EF4-FFF2-40B4-BE49-F238E27FC236}">
                <a16:creationId xmlns:a16="http://schemas.microsoft.com/office/drawing/2014/main" xmlns="" id="{69ED8290-1652-43CB-9FEE-1D83B90A2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51" y="1485422"/>
            <a:ext cx="3856774" cy="3976055"/>
          </a:xfrm>
          <a:prstGeom prst="rect">
            <a:avLst/>
          </a:prstGeom>
        </p:spPr>
      </p:pic>
    </p:spTree>
    <p:extLst>
      <p:ext uri="{BB962C8B-B14F-4D97-AF65-F5344CB8AC3E}">
        <p14:creationId xmlns:p14="http://schemas.microsoft.com/office/powerpoint/2010/main" val="3845624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370C77E-D183-44F3-8C63-85F644C4125D}"/>
              </a:ext>
            </a:extLst>
          </p:cNvPr>
          <p:cNvSpPr>
            <a:spLocks noGrp="1"/>
          </p:cNvSpPr>
          <p:nvPr>
            <p:ph idx="1"/>
          </p:nvPr>
        </p:nvSpPr>
        <p:spPr>
          <a:xfrm>
            <a:off x="286320" y="1380256"/>
            <a:ext cx="9471828" cy="1716963"/>
          </a:xfrm>
        </p:spPr>
        <p:txBody>
          <a:bodyPr>
            <a:normAutofit/>
          </a:bodyPr>
          <a:lstStyle/>
          <a:p>
            <a:pPr>
              <a:buFont typeface="Wingdings" panose="05000000000000000000" pitchFamily="2" charset="2"/>
              <a:buChar char="Ø"/>
            </a:pPr>
            <a:endParaRPr lang="en-GB" dirty="0"/>
          </a:p>
          <a:p>
            <a:pPr marL="0" indent="0">
              <a:buNone/>
            </a:pPr>
            <a:endParaRPr lang="en-GB" dirty="0"/>
          </a:p>
        </p:txBody>
      </p:sp>
      <p:sp>
        <p:nvSpPr>
          <p:cNvPr id="4" name="Title 1">
            <a:extLst>
              <a:ext uri="{FF2B5EF4-FFF2-40B4-BE49-F238E27FC236}">
                <a16:creationId xmlns:a16="http://schemas.microsoft.com/office/drawing/2014/main" xmlns="" id="{EED7C831-F150-4920-A91C-045EE076284D}"/>
              </a:ext>
            </a:extLst>
          </p:cNvPr>
          <p:cNvSpPr>
            <a:spLocks noGrp="1"/>
          </p:cNvSpPr>
          <p:nvPr>
            <p:ph type="title"/>
          </p:nvPr>
        </p:nvSpPr>
        <p:spPr>
          <a:xfrm>
            <a:off x="1275609" y="554322"/>
            <a:ext cx="8596312" cy="1320800"/>
          </a:xfrm>
        </p:spPr>
        <p:txBody>
          <a:bodyPr>
            <a:normAutofit/>
          </a:bodyPr>
          <a:lstStyle/>
          <a:p>
            <a:pPr algn="ctr"/>
            <a:r>
              <a:rPr lang="en-GB" sz="5400" b="1" dirty="0">
                <a:solidFill>
                  <a:srgbClr val="7030A0"/>
                </a:solidFill>
                <a:latin typeface="Calibri" panose="020F0502020204030204" pitchFamily="34" charset="0"/>
                <a:cs typeface="Calibri" panose="020F0502020204030204" pitchFamily="34" charset="0"/>
              </a:rPr>
              <a:t>Pattern</a:t>
            </a:r>
          </a:p>
        </p:txBody>
      </p:sp>
      <p:sp>
        <p:nvSpPr>
          <p:cNvPr id="7" name="Content Placeholder 2">
            <a:extLst>
              <a:ext uri="{FF2B5EF4-FFF2-40B4-BE49-F238E27FC236}">
                <a16:creationId xmlns:a16="http://schemas.microsoft.com/office/drawing/2014/main" xmlns="" id="{A669BA25-D72C-43DA-A227-31FFB577584A}"/>
              </a:ext>
            </a:extLst>
          </p:cNvPr>
          <p:cNvSpPr txBox="1">
            <a:spLocks/>
          </p:cNvSpPr>
          <p:nvPr/>
        </p:nvSpPr>
        <p:spPr>
          <a:xfrm>
            <a:off x="244345" y="3174084"/>
            <a:ext cx="9587552" cy="17169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endParaRPr lang="en-GB" dirty="0"/>
          </a:p>
          <a:p>
            <a:pPr marL="0" indent="0">
              <a:buFont typeface="Wingdings 3" charset="2"/>
              <a:buNone/>
            </a:pPr>
            <a:endParaRPr lang="en-GB" dirty="0"/>
          </a:p>
        </p:txBody>
      </p:sp>
      <p:sp>
        <p:nvSpPr>
          <p:cNvPr id="10" name="Content Placeholder 2">
            <a:extLst>
              <a:ext uri="{FF2B5EF4-FFF2-40B4-BE49-F238E27FC236}">
                <a16:creationId xmlns:a16="http://schemas.microsoft.com/office/drawing/2014/main" xmlns="" id="{EEF0A6D5-8B1A-465B-AD04-948C0E334111}"/>
              </a:ext>
            </a:extLst>
          </p:cNvPr>
          <p:cNvSpPr txBox="1">
            <a:spLocks/>
          </p:cNvSpPr>
          <p:nvPr/>
        </p:nvSpPr>
        <p:spPr>
          <a:xfrm>
            <a:off x="244345" y="4999829"/>
            <a:ext cx="9627576" cy="17169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en-GB" dirty="0"/>
          </a:p>
        </p:txBody>
      </p:sp>
      <p:sp>
        <p:nvSpPr>
          <p:cNvPr id="8" name="TextBox 7">
            <a:extLst>
              <a:ext uri="{FF2B5EF4-FFF2-40B4-BE49-F238E27FC236}">
                <a16:creationId xmlns:a16="http://schemas.microsoft.com/office/drawing/2014/main" xmlns="" id="{D37A0446-E949-4C8C-9A2F-CEF02BD2DAA2}"/>
              </a:ext>
            </a:extLst>
          </p:cNvPr>
          <p:cNvSpPr txBox="1"/>
          <p:nvPr/>
        </p:nvSpPr>
        <p:spPr>
          <a:xfrm>
            <a:off x="221436" y="1374153"/>
            <a:ext cx="9494862" cy="5493812"/>
          </a:xfrm>
          <a:prstGeom prst="rect">
            <a:avLst/>
          </a:prstGeom>
          <a:noFill/>
        </p:spPr>
        <p:txBody>
          <a:bodyPr wrap="square" rtlCol="0">
            <a:spAutoFit/>
          </a:bodyPr>
          <a:lstStyle/>
          <a:p>
            <a:pPr marL="285750" indent="-285750">
              <a:spcAft>
                <a:spcPts val="600"/>
              </a:spcAft>
              <a:buClr>
                <a:schemeClr val="accent2"/>
              </a:buClr>
              <a:buFont typeface="Wingdings" panose="05000000000000000000" pitchFamily="2" charset="2"/>
              <a:buChar char="Ø"/>
            </a:pPr>
            <a:endParaRPr lang="en-GB" sz="2000" dirty="0">
              <a:latin typeface="Calibri" panose="020F0502020204030204" pitchFamily="34" charset="0"/>
              <a:cs typeface="Calibri" panose="020F0502020204030204" pitchFamily="34" charset="0"/>
            </a:endParaRPr>
          </a:p>
          <a:p>
            <a:pPr marL="342900" indent="-342900">
              <a:spcAft>
                <a:spcPts val="600"/>
              </a:spcAft>
              <a:buClr>
                <a:schemeClr val="accent2"/>
              </a:buClr>
              <a:buFont typeface="Wingdings" panose="05000000000000000000" pitchFamily="2" charset="2"/>
              <a:buChar char="ü"/>
            </a:pPr>
            <a:r>
              <a:rPr lang="en-GB" sz="2200" dirty="0">
                <a:latin typeface="Calibri" panose="020F0502020204030204" pitchFamily="34" charset="0"/>
                <a:cs typeface="Calibri" panose="020F0502020204030204" pitchFamily="34" charset="0"/>
              </a:rPr>
              <a:t>Continue, copy and make patterns, firstly using identical objects of different colours, such as, blocks, Lego, beads and vehicles</a:t>
            </a:r>
          </a:p>
          <a:p>
            <a:pPr marL="342900" indent="-342900">
              <a:spcAft>
                <a:spcPts val="600"/>
              </a:spcAft>
              <a:buClr>
                <a:schemeClr val="accent2"/>
              </a:buClr>
              <a:buFont typeface="Wingdings" panose="05000000000000000000" pitchFamily="2" charset="2"/>
              <a:buChar char="ü"/>
            </a:pPr>
            <a:r>
              <a:rPr lang="en-GB" sz="2200" dirty="0">
                <a:latin typeface="Calibri" panose="020F0502020204030204" pitchFamily="34" charset="0"/>
                <a:cs typeface="Calibri" panose="020F0502020204030204" pitchFamily="34" charset="0"/>
              </a:rPr>
              <a:t>Use range of objects and natural materials to make patterns. For example, using sticks, leaves stones and pine cones</a:t>
            </a:r>
          </a:p>
          <a:p>
            <a:pPr marL="342900" indent="-342900">
              <a:spcAft>
                <a:spcPts val="600"/>
              </a:spcAft>
              <a:buClr>
                <a:schemeClr val="accent2"/>
              </a:buClr>
              <a:buFont typeface="Wingdings" panose="05000000000000000000" pitchFamily="2" charset="2"/>
              <a:buChar char="ü"/>
            </a:pPr>
            <a:r>
              <a:rPr lang="en-GB" sz="2200" dirty="0">
                <a:latin typeface="Calibri" panose="020F0502020204030204" pitchFamily="34" charset="0"/>
                <a:cs typeface="Calibri" panose="020F0502020204030204" pitchFamily="34" charset="0"/>
              </a:rPr>
              <a:t>Make action patterns together. For example, by clapping and jumping</a:t>
            </a:r>
          </a:p>
          <a:p>
            <a:pPr marL="342900" indent="-342900">
              <a:spcAft>
                <a:spcPts val="600"/>
              </a:spcAft>
              <a:buClr>
                <a:schemeClr val="accent2"/>
              </a:buClr>
              <a:buFont typeface="Wingdings" panose="05000000000000000000" pitchFamily="2" charset="2"/>
              <a:buChar char="ü"/>
            </a:pPr>
            <a:r>
              <a:rPr lang="en-GB" sz="2200" dirty="0">
                <a:latin typeface="Calibri" panose="020F0502020204030204" pitchFamily="34" charset="0"/>
                <a:cs typeface="Calibri" panose="020F0502020204030204" pitchFamily="34" charset="0"/>
              </a:rPr>
              <a:t>Draw patterns outdoors using chalk </a:t>
            </a:r>
          </a:p>
          <a:p>
            <a:pPr marL="342900" indent="-342900">
              <a:spcAft>
                <a:spcPts val="600"/>
              </a:spcAft>
              <a:buClr>
                <a:schemeClr val="accent2"/>
              </a:buClr>
              <a:buFont typeface="Wingdings" panose="05000000000000000000" pitchFamily="2" charset="2"/>
              <a:buChar char="ü"/>
            </a:pPr>
            <a:r>
              <a:rPr lang="en-GB" sz="2200" dirty="0">
                <a:latin typeface="Calibri" panose="020F0502020204030204" pitchFamily="34" charset="0"/>
                <a:cs typeface="Calibri" panose="020F0502020204030204" pitchFamily="34" charset="0"/>
              </a:rPr>
              <a:t>Talk about patterns you see in your house, on fabric, in the garden and/or local environment</a:t>
            </a:r>
          </a:p>
          <a:p>
            <a:pPr marL="342900" indent="-342900">
              <a:spcAft>
                <a:spcPts val="600"/>
              </a:spcAft>
              <a:buClr>
                <a:schemeClr val="accent2"/>
              </a:buClr>
              <a:buFont typeface="Wingdings" panose="05000000000000000000" pitchFamily="2" charset="2"/>
              <a:buChar char="ü"/>
            </a:pPr>
            <a:r>
              <a:rPr lang="en-GB" sz="2200" dirty="0">
                <a:latin typeface="Calibri" panose="020F0502020204030204" pitchFamily="34" charset="0"/>
                <a:cs typeface="Calibri" panose="020F0502020204030204" pitchFamily="34" charset="0"/>
              </a:rPr>
              <a:t>Make fruit skewers or fruit faces and use the fruit to make a repeating pattern</a:t>
            </a:r>
          </a:p>
          <a:p>
            <a:pPr marL="342900" indent="-342900">
              <a:spcAft>
                <a:spcPts val="600"/>
              </a:spcAft>
              <a:buClr>
                <a:schemeClr val="accent2"/>
              </a:buClr>
              <a:buFont typeface="Wingdings" panose="05000000000000000000" pitchFamily="2" charset="2"/>
              <a:buChar char="ü"/>
            </a:pPr>
            <a:r>
              <a:rPr lang="en-GB" sz="2200" dirty="0">
                <a:latin typeface="Calibri" panose="020F0502020204030204" pitchFamily="34" charset="0"/>
                <a:cs typeface="Calibri" panose="020F0502020204030204" pitchFamily="34" charset="0"/>
              </a:rPr>
              <a:t>Create sound patterns by making shakers or using pots and pans</a:t>
            </a:r>
          </a:p>
          <a:p>
            <a:pPr marL="342900" indent="-342900">
              <a:spcAft>
                <a:spcPts val="600"/>
              </a:spcAft>
              <a:buClr>
                <a:schemeClr val="accent2"/>
              </a:buClr>
              <a:buFont typeface="Wingdings" panose="05000000000000000000" pitchFamily="2" charset="2"/>
              <a:buChar char="ü"/>
            </a:pPr>
            <a:r>
              <a:rPr lang="en-GB" sz="2200" dirty="0">
                <a:latin typeface="Calibri" panose="020F0502020204030204" pitchFamily="34" charset="0"/>
                <a:cs typeface="Calibri" panose="020F0502020204030204" pitchFamily="34" charset="0"/>
              </a:rPr>
              <a:t>Explore patterns in stories, songs and rhymes</a:t>
            </a:r>
          </a:p>
          <a:p>
            <a:pPr marL="342900" indent="-342900">
              <a:buClr>
                <a:schemeClr val="accent2"/>
              </a:buClr>
              <a:buFont typeface="Wingdings" panose="05000000000000000000" pitchFamily="2" charset="2"/>
              <a:buChar char="ü"/>
            </a:pPr>
            <a:endParaRPr lang="en-GB" sz="2200" dirty="0">
              <a:latin typeface="Calibri" panose="020F0502020204030204" pitchFamily="34" charset="0"/>
              <a:cs typeface="Calibri" panose="020F0502020204030204" pitchFamily="34" charset="0"/>
            </a:endParaRPr>
          </a:p>
          <a:p>
            <a:pPr marL="342900" indent="-342900">
              <a:buClr>
                <a:schemeClr val="accent2"/>
              </a:buClr>
              <a:buFont typeface="Wingdings" panose="05000000000000000000" pitchFamily="2" charset="2"/>
              <a:buChar char="ü"/>
            </a:pPr>
            <a:endParaRPr lang="en-GB" sz="22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39833C5C-9620-4159-9485-359EBB85BB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3195" y="1141061"/>
            <a:ext cx="2014841" cy="15090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xmlns="" id="{9B65AC0D-9F25-4F39-B611-08A7E88602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2545" y="4999829"/>
            <a:ext cx="1956139" cy="14359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Content Placeholder 4">
            <a:extLst>
              <a:ext uri="{FF2B5EF4-FFF2-40B4-BE49-F238E27FC236}">
                <a16:creationId xmlns:a16="http://schemas.microsoft.com/office/drawing/2014/main" xmlns="" id="{3A4C11B3-4B37-4292-9A18-9FBD467C0A2E}"/>
              </a:ext>
            </a:extLst>
          </p:cNvPr>
          <p:cNvPicPr>
            <a:picLocks noChangeAspect="1"/>
          </p:cNvPicPr>
          <p:nvPr/>
        </p:nvPicPr>
        <p:blipFill>
          <a:blip r:embed="rId5">
            <a:alphaModFix amt="10000"/>
            <a:extLst>
              <a:ext uri="{28A0092B-C50C-407E-A947-70E740481C1C}">
                <a14:useLocalDpi xmlns:a14="http://schemas.microsoft.com/office/drawing/2010/main" val="0"/>
              </a:ext>
            </a:extLst>
          </a:blip>
          <a:stretch>
            <a:fillRect/>
          </a:stretch>
        </p:blipFill>
        <p:spPr>
          <a:xfrm>
            <a:off x="135189" y="308377"/>
            <a:ext cx="6054012" cy="6241246"/>
          </a:xfrm>
          <a:prstGeom prst="rect">
            <a:avLst/>
          </a:prstGeom>
        </p:spPr>
      </p:pic>
      <p:pic>
        <p:nvPicPr>
          <p:cNvPr id="11" name="Picture 10">
            <a:extLst>
              <a:ext uri="{FF2B5EF4-FFF2-40B4-BE49-F238E27FC236}">
                <a16:creationId xmlns:a16="http://schemas.microsoft.com/office/drawing/2014/main" xmlns="" id="{E0583EB3-1658-4C92-B7EF-86AF0A918B86}"/>
              </a:ext>
            </a:extLst>
          </p:cNvPr>
          <p:cNvPicPr>
            <a:picLocks noChangeAspect="1"/>
          </p:cNvPicPr>
          <p:nvPr/>
        </p:nvPicPr>
        <p:blipFill rotWithShape="1">
          <a:blip r:embed="rId6">
            <a:extLst>
              <a:ext uri="{28A0092B-C50C-407E-A947-70E740481C1C}">
                <a14:useLocalDpi xmlns:a14="http://schemas.microsoft.com/office/drawing/2010/main" val="0"/>
              </a:ext>
            </a:extLst>
          </a:blip>
          <a:srcRect l="11138" t="6978" r="13215" b="7414"/>
          <a:stretch/>
        </p:blipFill>
        <p:spPr>
          <a:xfrm>
            <a:off x="9831897" y="3022911"/>
            <a:ext cx="1862356" cy="16715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41194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914460-417C-4D34-9BD3-727FE64EF5C5}"/>
              </a:ext>
            </a:extLst>
          </p:cNvPr>
          <p:cNvSpPr>
            <a:spLocks noGrp="1"/>
          </p:cNvSpPr>
          <p:nvPr>
            <p:ph type="title"/>
          </p:nvPr>
        </p:nvSpPr>
        <p:spPr>
          <a:xfrm>
            <a:off x="1846809" y="295115"/>
            <a:ext cx="7415788" cy="959892"/>
          </a:xfrm>
        </p:spPr>
        <p:txBody>
          <a:bodyPr>
            <a:normAutofit/>
          </a:bodyPr>
          <a:lstStyle/>
          <a:p>
            <a:pPr algn="ctr"/>
            <a:r>
              <a:rPr lang="en-GB" sz="4800" b="1" dirty="0">
                <a:solidFill>
                  <a:schemeClr val="accent5"/>
                </a:solidFill>
                <a:latin typeface="Calibri" panose="020F0502020204030204" pitchFamily="34" charset="0"/>
                <a:cs typeface="Calibri" panose="020F0502020204030204" pitchFamily="34" charset="0"/>
              </a:rPr>
              <a:t>Shape and Space</a:t>
            </a:r>
          </a:p>
        </p:txBody>
      </p:sp>
      <p:sp>
        <p:nvSpPr>
          <p:cNvPr id="14" name="Content Placeholder 13">
            <a:extLst>
              <a:ext uri="{FF2B5EF4-FFF2-40B4-BE49-F238E27FC236}">
                <a16:creationId xmlns:a16="http://schemas.microsoft.com/office/drawing/2014/main" xmlns="" id="{7E8A55DE-DCBB-4225-A3A7-74CAB7875F4D}"/>
              </a:ext>
            </a:extLst>
          </p:cNvPr>
          <p:cNvSpPr>
            <a:spLocks noGrp="1"/>
          </p:cNvSpPr>
          <p:nvPr>
            <p:ph idx="1"/>
          </p:nvPr>
        </p:nvSpPr>
        <p:spPr>
          <a:xfrm>
            <a:off x="385979" y="3027286"/>
            <a:ext cx="9239934" cy="3572119"/>
          </a:xfrm>
        </p:spPr>
        <p:txBody>
          <a:bodyPr>
            <a:normAutofit/>
          </a:bodyPr>
          <a:lstStyle/>
          <a:p>
            <a:pPr marL="285750" indent="-285750">
              <a:buFont typeface="Wingdings" panose="05000000000000000000" pitchFamily="2" charset="2"/>
              <a:buChar char="Ø"/>
            </a:pPr>
            <a:r>
              <a:rPr lang="en-GB" dirty="0">
                <a:solidFill>
                  <a:schemeClr val="tx1"/>
                </a:solidFill>
                <a:latin typeface="Calibri" panose="020F0502020204030204" pitchFamily="34" charset="0"/>
                <a:cs typeface="Calibri" panose="020F0502020204030204" pitchFamily="34" charset="0"/>
              </a:rPr>
              <a:t>Opportunities to move both themselves and objects around, so they see things from different perspectives</a:t>
            </a:r>
          </a:p>
          <a:p>
            <a:pPr marL="285750" indent="-285750">
              <a:buFont typeface="Wingdings" panose="05000000000000000000" pitchFamily="2" charset="2"/>
              <a:buChar char="Ø"/>
            </a:pPr>
            <a:r>
              <a:rPr lang="en-GB" dirty="0">
                <a:solidFill>
                  <a:schemeClr val="tx1"/>
                </a:solidFill>
                <a:latin typeface="Calibri" panose="020F0502020204030204" pitchFamily="34" charset="0"/>
                <a:cs typeface="Calibri" panose="020F0502020204030204" pitchFamily="34" charset="0"/>
              </a:rPr>
              <a:t>To represent spacial relationships using construction or through their drawings. For example, by drawing a design of a model they want to make or drawing a simple map of outdoors</a:t>
            </a:r>
          </a:p>
          <a:p>
            <a:pPr marL="285750" indent="-285750">
              <a:buFont typeface="Wingdings" panose="05000000000000000000" pitchFamily="2" charset="2"/>
              <a:buChar char="Ø"/>
            </a:pPr>
            <a:r>
              <a:rPr lang="en-GB" dirty="0">
                <a:solidFill>
                  <a:schemeClr val="tx1"/>
                </a:solidFill>
                <a:latin typeface="Calibri" panose="020F0502020204030204" pitchFamily="34" charset="0"/>
                <a:cs typeface="Calibri" panose="020F0502020204030204" pitchFamily="34" charset="0"/>
              </a:rPr>
              <a:t>To be exposed to and use the language of position such as ‘in, on, under’ and direction such as ‘up, down, across’</a:t>
            </a:r>
          </a:p>
          <a:p>
            <a:pPr marL="285750" indent="-285750">
              <a:buFont typeface="Wingdings" panose="05000000000000000000" pitchFamily="2" charset="2"/>
              <a:buChar char="Ø"/>
            </a:pPr>
            <a:r>
              <a:rPr lang="en-GB" dirty="0">
                <a:solidFill>
                  <a:schemeClr val="tx1"/>
                </a:solidFill>
                <a:latin typeface="Calibri" panose="020F0502020204030204" pitchFamily="34" charset="0"/>
                <a:cs typeface="Calibri" panose="020F0502020204030204" pitchFamily="34" charset="0"/>
              </a:rPr>
              <a:t>To begin to identify and describe the properties of 2D and 3D shapes</a:t>
            </a:r>
          </a:p>
          <a:p>
            <a:pPr marL="285750" indent="-285750">
              <a:buFont typeface="Wingdings" panose="05000000000000000000" pitchFamily="2" charset="2"/>
              <a:buChar char="Ø"/>
            </a:pPr>
            <a:r>
              <a:rPr lang="en-GB" dirty="0">
                <a:solidFill>
                  <a:schemeClr val="tx1"/>
                </a:solidFill>
                <a:latin typeface="Calibri" panose="020F0502020204030204" pitchFamily="34" charset="0"/>
                <a:cs typeface="Calibri" panose="020F0502020204030204" pitchFamily="34" charset="0"/>
              </a:rPr>
              <a:t>Talk about the similarities and differences between shapes</a:t>
            </a:r>
          </a:p>
          <a:p>
            <a:pPr marL="285750" indent="-285750">
              <a:buFont typeface="Wingdings" panose="05000000000000000000" pitchFamily="2" charset="2"/>
              <a:buChar char="Ø"/>
            </a:pPr>
            <a:r>
              <a:rPr lang="en-GB" dirty="0">
                <a:solidFill>
                  <a:schemeClr val="tx1"/>
                </a:solidFill>
                <a:latin typeface="Calibri" panose="020F0502020204030204" pitchFamily="34" charset="0"/>
                <a:cs typeface="Calibri" panose="020F0502020204030204" pitchFamily="34" charset="0"/>
              </a:rPr>
              <a:t>To be exposed to shapes of different colours and sizes to reinforce the concept that shapes are defined by their properties not their size etc</a:t>
            </a:r>
          </a:p>
          <a:p>
            <a:pPr marL="285750" indent="-285750">
              <a:buFont typeface="Wingdings" panose="05000000000000000000" pitchFamily="2" charset="2"/>
              <a:buChar char="Ø"/>
            </a:pPr>
            <a:endParaRPr lang="en-GB"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en-GB" dirty="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xmlns="" id="{9DE7A271-1872-42C5-B1F2-B8E8564E87E0}"/>
              </a:ext>
            </a:extLst>
          </p:cNvPr>
          <p:cNvSpPr txBox="1"/>
          <p:nvPr/>
        </p:nvSpPr>
        <p:spPr>
          <a:xfrm>
            <a:off x="348684" y="972713"/>
            <a:ext cx="9408624" cy="1323439"/>
          </a:xfrm>
          <a:prstGeom prst="rect">
            <a:avLst/>
          </a:prstGeom>
          <a:noFill/>
        </p:spPr>
        <p:txBody>
          <a:bodyPr wrap="square" rtlCol="0">
            <a:spAutoFit/>
          </a:bodyPr>
          <a:lstStyle/>
          <a:p>
            <a:pPr marL="342900" indent="-342900">
              <a:buClr>
                <a:schemeClr val="accent2"/>
              </a:buClr>
              <a:buFont typeface="Wingdings" panose="05000000000000000000" pitchFamily="2" charset="2"/>
              <a:buChar char="Ø"/>
            </a:pPr>
            <a:endParaRPr lang="en-GB" sz="2000" dirty="0">
              <a:latin typeface="Calibri" panose="020F0502020204030204" pitchFamily="34" charset="0"/>
              <a:cs typeface="Calibri" panose="020F0502020204030204" pitchFamily="34" charset="0"/>
            </a:endParaRPr>
          </a:p>
          <a:p>
            <a:pPr marL="342900" indent="-342900">
              <a:buClr>
                <a:schemeClr val="accent2"/>
              </a:buClr>
              <a:buFont typeface="Wingdings" panose="05000000000000000000" pitchFamily="2" charset="2"/>
              <a:buChar char="Ø"/>
            </a:pPr>
            <a:endParaRPr lang="en-GB" sz="2000" dirty="0">
              <a:latin typeface="Calibri" panose="020F0502020204030204" pitchFamily="34" charset="0"/>
              <a:cs typeface="Calibri" panose="020F0502020204030204" pitchFamily="34" charset="0"/>
            </a:endParaRPr>
          </a:p>
          <a:p>
            <a:pPr marL="342900" indent="-342900">
              <a:buClr>
                <a:schemeClr val="accent2"/>
              </a:buClr>
              <a:buFont typeface="Wingdings" panose="05000000000000000000" pitchFamily="2" charset="2"/>
              <a:buChar char="Ø"/>
            </a:pPr>
            <a:endParaRPr lang="en-GB" sz="2000" dirty="0">
              <a:latin typeface="Calibri" panose="020F0502020204030204" pitchFamily="34" charset="0"/>
              <a:cs typeface="Calibri" panose="020F0502020204030204" pitchFamily="34" charset="0"/>
            </a:endParaRPr>
          </a:p>
          <a:p>
            <a:pPr marL="342900" indent="-342900">
              <a:buClr>
                <a:schemeClr val="accent2"/>
              </a:buClr>
              <a:buFont typeface="Wingdings" panose="05000000000000000000" pitchFamily="2" charset="2"/>
              <a:buChar char="Ø"/>
            </a:pPr>
            <a:endParaRPr lang="en-GB" sz="20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DCBC99A5-6498-406A-B56B-8C64105487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1347" y="112513"/>
            <a:ext cx="1838131" cy="1154157"/>
          </a:xfrm>
          <a:prstGeom prst="rect">
            <a:avLst/>
          </a:prstGeom>
          <a:ln>
            <a:noFill/>
          </a:ln>
          <a:effectLst>
            <a:softEdge rad="112500"/>
          </a:effectLst>
        </p:spPr>
      </p:pic>
      <p:sp>
        <p:nvSpPr>
          <p:cNvPr id="4" name="TextBox 3">
            <a:extLst>
              <a:ext uri="{FF2B5EF4-FFF2-40B4-BE49-F238E27FC236}">
                <a16:creationId xmlns:a16="http://schemas.microsoft.com/office/drawing/2014/main" xmlns="" id="{3C3D97CB-9F0F-4044-BC49-B385DCE5B4DC}"/>
              </a:ext>
            </a:extLst>
          </p:cNvPr>
          <p:cNvSpPr txBox="1"/>
          <p:nvPr/>
        </p:nvSpPr>
        <p:spPr>
          <a:xfrm>
            <a:off x="428508" y="1449272"/>
            <a:ext cx="9165344" cy="1477328"/>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The areas of </a:t>
            </a:r>
            <a:r>
              <a:rPr lang="en-GB" b="1" dirty="0">
                <a:latin typeface="Calibri" panose="020F0502020204030204" pitchFamily="34" charset="0"/>
                <a:cs typeface="Calibri" panose="020F0502020204030204" pitchFamily="34" charset="0"/>
              </a:rPr>
              <a:t>shape and space </a:t>
            </a:r>
            <a:r>
              <a:rPr lang="en-GB" dirty="0">
                <a:latin typeface="Calibri" panose="020F0502020204030204" pitchFamily="34" charset="0"/>
                <a:cs typeface="Calibri" panose="020F0502020204030204" pitchFamily="34" charset="0"/>
              </a:rPr>
              <a:t>are about developing visualising skills and understanding relationships, such as the effects of combining shapes together, rather than just knowing vocabulary. Spatial skills are important for understanding other areas of maths and children need some structured experiences to ensure they develop these. </a:t>
            </a:r>
            <a:r>
              <a:rPr lang="en-GB" b="1" dirty="0">
                <a:latin typeface="Calibri" panose="020F0502020204030204" pitchFamily="34" charset="0"/>
                <a:cs typeface="Calibri" panose="020F0502020204030204" pitchFamily="34" charset="0"/>
              </a:rPr>
              <a:t>In the early years children need:</a:t>
            </a:r>
          </a:p>
        </p:txBody>
      </p:sp>
    </p:spTree>
    <p:extLst>
      <p:ext uri="{BB962C8B-B14F-4D97-AF65-F5344CB8AC3E}">
        <p14:creationId xmlns:p14="http://schemas.microsoft.com/office/powerpoint/2010/main" val="2916270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xmlns=""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xmlns=""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xmlns=""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a:extLst>
              <a:ext uri="{FF2B5EF4-FFF2-40B4-BE49-F238E27FC236}">
                <a16:creationId xmlns:a16="http://schemas.microsoft.com/office/drawing/2014/main" xmlns=""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xmlns=""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a:extLst>
              <a:ext uri="{FF2B5EF4-FFF2-40B4-BE49-F238E27FC236}">
                <a16:creationId xmlns:a16="http://schemas.microsoft.com/office/drawing/2014/main" xmlns=""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xmlns=""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Freeform: Shape 29">
            <a:extLst>
              <a:ext uri="{FF2B5EF4-FFF2-40B4-BE49-F238E27FC236}">
                <a16:creationId xmlns:a16="http://schemas.microsoft.com/office/drawing/2014/main" xmlns="" id="{A5EC319D-0FEA-4B95-A3EA-01E35672C9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DAFDC08F-DE66-4C4D-847A-9D1B8AEFC1C4}"/>
              </a:ext>
            </a:extLst>
          </p:cNvPr>
          <p:cNvSpPr>
            <a:spLocks noGrp="1"/>
          </p:cNvSpPr>
          <p:nvPr>
            <p:ph type="title"/>
          </p:nvPr>
        </p:nvSpPr>
        <p:spPr>
          <a:xfrm>
            <a:off x="6986843" y="2205069"/>
            <a:ext cx="5358181" cy="2227730"/>
          </a:xfrm>
        </p:spPr>
        <p:txBody>
          <a:bodyPr anchor="ctr">
            <a:noAutofit/>
          </a:bodyPr>
          <a:lstStyle/>
          <a:p>
            <a:r>
              <a:rPr lang="en-GB" sz="8000" b="1" dirty="0">
                <a:solidFill>
                  <a:srgbClr val="FFFFFF"/>
                </a:solidFill>
                <a:latin typeface="Calibri" panose="020F0502020204030204" pitchFamily="34" charset="0"/>
                <a:cs typeface="Calibri" panose="020F0502020204030204" pitchFamily="34" charset="0"/>
              </a:rPr>
              <a:t>So how can you help?</a:t>
            </a:r>
          </a:p>
        </p:txBody>
      </p:sp>
      <p:pic>
        <p:nvPicPr>
          <p:cNvPr id="5" name="Content Placeholder 4">
            <a:extLst>
              <a:ext uri="{FF2B5EF4-FFF2-40B4-BE49-F238E27FC236}">
                <a16:creationId xmlns:a16="http://schemas.microsoft.com/office/drawing/2014/main" xmlns="" id="{69ED8290-1652-43CB-9FEE-1D83B90A2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51" y="1485422"/>
            <a:ext cx="3856774" cy="3976055"/>
          </a:xfrm>
          <a:prstGeom prst="rect">
            <a:avLst/>
          </a:prstGeom>
        </p:spPr>
      </p:pic>
    </p:spTree>
    <p:extLst>
      <p:ext uri="{BB962C8B-B14F-4D97-AF65-F5344CB8AC3E}">
        <p14:creationId xmlns:p14="http://schemas.microsoft.com/office/powerpoint/2010/main" val="1358449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370C77E-D183-44F3-8C63-85F644C4125D}"/>
              </a:ext>
            </a:extLst>
          </p:cNvPr>
          <p:cNvSpPr>
            <a:spLocks noGrp="1"/>
          </p:cNvSpPr>
          <p:nvPr>
            <p:ph idx="1"/>
          </p:nvPr>
        </p:nvSpPr>
        <p:spPr>
          <a:xfrm>
            <a:off x="286320" y="1380256"/>
            <a:ext cx="9471828" cy="1716963"/>
          </a:xfrm>
        </p:spPr>
        <p:txBody>
          <a:bodyPr>
            <a:normAutofit/>
          </a:bodyPr>
          <a:lstStyle/>
          <a:p>
            <a:pPr>
              <a:buFont typeface="Wingdings" panose="05000000000000000000" pitchFamily="2" charset="2"/>
              <a:buChar char="Ø"/>
            </a:pPr>
            <a:endParaRPr lang="en-GB" dirty="0"/>
          </a:p>
          <a:p>
            <a:pPr marL="0" indent="0">
              <a:buNone/>
            </a:pPr>
            <a:endParaRPr lang="en-GB" dirty="0"/>
          </a:p>
        </p:txBody>
      </p:sp>
      <p:sp>
        <p:nvSpPr>
          <p:cNvPr id="4" name="Title 1">
            <a:extLst>
              <a:ext uri="{FF2B5EF4-FFF2-40B4-BE49-F238E27FC236}">
                <a16:creationId xmlns:a16="http://schemas.microsoft.com/office/drawing/2014/main" xmlns="" id="{EED7C831-F150-4920-A91C-045EE076284D}"/>
              </a:ext>
            </a:extLst>
          </p:cNvPr>
          <p:cNvSpPr>
            <a:spLocks noGrp="1"/>
          </p:cNvSpPr>
          <p:nvPr>
            <p:ph type="title"/>
          </p:nvPr>
        </p:nvSpPr>
        <p:spPr>
          <a:xfrm>
            <a:off x="981994" y="457848"/>
            <a:ext cx="8596312" cy="1320800"/>
          </a:xfrm>
        </p:spPr>
        <p:txBody>
          <a:bodyPr>
            <a:normAutofit/>
          </a:bodyPr>
          <a:lstStyle/>
          <a:p>
            <a:pPr algn="ctr"/>
            <a:r>
              <a:rPr lang="en-GB" sz="5400" b="1" dirty="0">
                <a:solidFill>
                  <a:schemeClr val="accent5"/>
                </a:solidFill>
                <a:latin typeface="Calibri" panose="020F0502020204030204" pitchFamily="34" charset="0"/>
                <a:cs typeface="Calibri" panose="020F0502020204030204" pitchFamily="34" charset="0"/>
              </a:rPr>
              <a:t>Shape and Space</a:t>
            </a:r>
          </a:p>
        </p:txBody>
      </p:sp>
      <p:sp>
        <p:nvSpPr>
          <p:cNvPr id="7" name="Content Placeholder 2">
            <a:extLst>
              <a:ext uri="{FF2B5EF4-FFF2-40B4-BE49-F238E27FC236}">
                <a16:creationId xmlns:a16="http://schemas.microsoft.com/office/drawing/2014/main" xmlns="" id="{A669BA25-D72C-43DA-A227-31FFB577584A}"/>
              </a:ext>
            </a:extLst>
          </p:cNvPr>
          <p:cNvSpPr txBox="1">
            <a:spLocks/>
          </p:cNvSpPr>
          <p:nvPr/>
        </p:nvSpPr>
        <p:spPr>
          <a:xfrm>
            <a:off x="244345" y="3174084"/>
            <a:ext cx="9587552" cy="17169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endParaRPr lang="en-GB" dirty="0"/>
          </a:p>
          <a:p>
            <a:pPr marL="0" indent="0">
              <a:buFont typeface="Wingdings 3" charset="2"/>
              <a:buNone/>
            </a:pPr>
            <a:endParaRPr lang="en-GB" dirty="0"/>
          </a:p>
        </p:txBody>
      </p:sp>
      <p:sp>
        <p:nvSpPr>
          <p:cNvPr id="10" name="Content Placeholder 2">
            <a:extLst>
              <a:ext uri="{FF2B5EF4-FFF2-40B4-BE49-F238E27FC236}">
                <a16:creationId xmlns:a16="http://schemas.microsoft.com/office/drawing/2014/main" xmlns="" id="{EEF0A6D5-8B1A-465B-AD04-948C0E334111}"/>
              </a:ext>
            </a:extLst>
          </p:cNvPr>
          <p:cNvSpPr txBox="1">
            <a:spLocks/>
          </p:cNvSpPr>
          <p:nvPr/>
        </p:nvSpPr>
        <p:spPr>
          <a:xfrm>
            <a:off x="244345" y="4999829"/>
            <a:ext cx="9627576" cy="17169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en-GB" dirty="0"/>
          </a:p>
        </p:txBody>
      </p:sp>
      <p:sp>
        <p:nvSpPr>
          <p:cNvPr id="8" name="TextBox 7">
            <a:extLst>
              <a:ext uri="{FF2B5EF4-FFF2-40B4-BE49-F238E27FC236}">
                <a16:creationId xmlns:a16="http://schemas.microsoft.com/office/drawing/2014/main" xmlns="" id="{D37A0446-E949-4C8C-9A2F-CEF02BD2DAA2}"/>
              </a:ext>
            </a:extLst>
          </p:cNvPr>
          <p:cNvSpPr txBox="1"/>
          <p:nvPr/>
        </p:nvSpPr>
        <p:spPr>
          <a:xfrm>
            <a:off x="274803" y="1091006"/>
            <a:ext cx="9494862" cy="5309146"/>
          </a:xfrm>
          <a:prstGeom prst="rect">
            <a:avLst/>
          </a:prstGeom>
          <a:noFill/>
        </p:spPr>
        <p:txBody>
          <a:bodyPr wrap="square" rtlCol="0">
            <a:spAutoFit/>
          </a:bodyPr>
          <a:lstStyle/>
          <a:p>
            <a:pPr marL="285750" indent="-285750">
              <a:spcAft>
                <a:spcPts val="600"/>
              </a:spcAft>
              <a:buClr>
                <a:schemeClr val="accent2"/>
              </a:buClr>
              <a:buFont typeface="Wingdings" panose="05000000000000000000" pitchFamily="2" charset="2"/>
              <a:buChar char="Ø"/>
            </a:pPr>
            <a:endParaRPr lang="en-GB" sz="2000" dirty="0">
              <a:latin typeface="Calibri" panose="020F0502020204030204" pitchFamily="34" charset="0"/>
              <a:cs typeface="Calibri" panose="020F0502020204030204" pitchFamily="34" charset="0"/>
            </a:endParaRPr>
          </a:p>
          <a:p>
            <a:pPr marL="342900" indent="-342900">
              <a:spcAft>
                <a:spcPts val="600"/>
              </a:spcAft>
              <a:buClr>
                <a:schemeClr val="accent2"/>
              </a:buClr>
              <a:buFont typeface="Wingdings" panose="05000000000000000000" pitchFamily="2" charset="2"/>
              <a:buChar char="ü"/>
            </a:pPr>
            <a:r>
              <a:rPr lang="en-GB" sz="2200" dirty="0">
                <a:latin typeface="Calibri" panose="020F0502020204030204" pitchFamily="34" charset="0"/>
                <a:cs typeface="Calibri" panose="020F0502020204030204" pitchFamily="34" charset="0"/>
              </a:rPr>
              <a:t>Ride trikes and bikes through interesting routes and around obstacles </a:t>
            </a:r>
          </a:p>
          <a:p>
            <a:pPr marL="342900" indent="-342900">
              <a:spcAft>
                <a:spcPts val="600"/>
              </a:spcAft>
              <a:buClr>
                <a:schemeClr val="accent2"/>
              </a:buClr>
              <a:buFont typeface="Wingdings" panose="05000000000000000000" pitchFamily="2" charset="2"/>
              <a:buChar char="ü"/>
            </a:pPr>
            <a:r>
              <a:rPr lang="en-GB" sz="2200" dirty="0">
                <a:latin typeface="Calibri" panose="020F0502020204030204" pitchFamily="34" charset="0"/>
                <a:cs typeface="Calibri" panose="020F0502020204030204" pitchFamily="34" charset="0"/>
              </a:rPr>
              <a:t>Explore jigsaws, shape sorters and posting activities</a:t>
            </a:r>
          </a:p>
          <a:p>
            <a:pPr marL="342900" indent="-342900">
              <a:spcAft>
                <a:spcPts val="600"/>
              </a:spcAft>
              <a:buClr>
                <a:schemeClr val="accent2"/>
              </a:buClr>
              <a:buFont typeface="Wingdings" panose="05000000000000000000" pitchFamily="2" charset="2"/>
              <a:buChar char="ü"/>
            </a:pPr>
            <a:r>
              <a:rPr lang="en-GB" sz="2200" dirty="0">
                <a:latin typeface="Calibri" panose="020F0502020204030204" pitchFamily="34" charset="0"/>
                <a:cs typeface="Calibri" panose="020F0502020204030204" pitchFamily="34" charset="0"/>
              </a:rPr>
              <a:t>Engage in construction activities, for example, can they design and make a Lego model?</a:t>
            </a:r>
          </a:p>
          <a:p>
            <a:pPr marL="342900" indent="-342900">
              <a:spcAft>
                <a:spcPts val="600"/>
              </a:spcAft>
              <a:buClr>
                <a:schemeClr val="accent2"/>
              </a:buClr>
              <a:buFont typeface="Wingdings" panose="05000000000000000000" pitchFamily="2" charset="2"/>
              <a:buChar char="ü"/>
            </a:pPr>
            <a:r>
              <a:rPr lang="en-GB" sz="2200" dirty="0">
                <a:latin typeface="Calibri" panose="020F0502020204030204" pitchFamily="34" charset="0"/>
                <a:cs typeface="Calibri" panose="020F0502020204030204" pitchFamily="34" charset="0"/>
              </a:rPr>
              <a:t>Make a complete circuit with a train track and direct the train which way to go</a:t>
            </a:r>
          </a:p>
          <a:p>
            <a:pPr marL="342900" indent="-342900">
              <a:spcAft>
                <a:spcPts val="600"/>
              </a:spcAft>
              <a:buClr>
                <a:schemeClr val="accent2"/>
              </a:buClr>
              <a:buFont typeface="Wingdings" panose="05000000000000000000" pitchFamily="2" charset="2"/>
              <a:buChar char="ü"/>
            </a:pPr>
            <a:r>
              <a:rPr lang="en-GB" sz="2200" dirty="0">
                <a:latin typeface="Calibri" panose="020F0502020204030204" pitchFamily="34" charset="0"/>
                <a:cs typeface="Calibri" panose="020F0502020204030204" pitchFamily="34" charset="0"/>
              </a:rPr>
              <a:t>Treasure hunts. Hunt for hidden objects with directions</a:t>
            </a:r>
          </a:p>
          <a:p>
            <a:pPr marL="342900" indent="-342900">
              <a:spcAft>
                <a:spcPts val="600"/>
              </a:spcAft>
              <a:buClr>
                <a:schemeClr val="accent2"/>
              </a:buClr>
              <a:buFont typeface="Wingdings" panose="05000000000000000000" pitchFamily="2" charset="2"/>
              <a:buChar char="ü"/>
            </a:pPr>
            <a:r>
              <a:rPr lang="en-GB" sz="2200" dirty="0">
                <a:latin typeface="Calibri" panose="020F0502020204030204" pitchFamily="34" charset="0"/>
                <a:cs typeface="Calibri" panose="020F0502020204030204" pitchFamily="34" charset="0"/>
              </a:rPr>
              <a:t>Make dens outside with a range of materials</a:t>
            </a:r>
          </a:p>
          <a:p>
            <a:pPr marL="342900" indent="-342900">
              <a:spcAft>
                <a:spcPts val="600"/>
              </a:spcAft>
              <a:buClr>
                <a:schemeClr val="accent2"/>
              </a:buClr>
              <a:buFont typeface="Wingdings" panose="05000000000000000000" pitchFamily="2" charset="2"/>
              <a:buChar char="ü"/>
            </a:pPr>
            <a:r>
              <a:rPr lang="en-GB" sz="2200" dirty="0">
                <a:latin typeface="Calibri" panose="020F0502020204030204" pitchFamily="34" charset="0"/>
                <a:cs typeface="Calibri" panose="020F0502020204030204" pitchFamily="34" charset="0"/>
              </a:rPr>
              <a:t>Make a bug hotel and select materials fit for purpose</a:t>
            </a:r>
          </a:p>
          <a:p>
            <a:pPr marL="342900" indent="-342900">
              <a:spcAft>
                <a:spcPts val="600"/>
              </a:spcAft>
              <a:buClr>
                <a:schemeClr val="accent2"/>
              </a:buClr>
              <a:buFont typeface="Wingdings" panose="05000000000000000000" pitchFamily="2" charset="2"/>
              <a:buChar char="ü"/>
            </a:pPr>
            <a:r>
              <a:rPr lang="en-GB" sz="2200" dirty="0">
                <a:latin typeface="Calibri" panose="020F0502020204030204" pitchFamily="34" charset="0"/>
                <a:cs typeface="Calibri" panose="020F0502020204030204" pitchFamily="34" charset="0"/>
              </a:rPr>
              <a:t>Use recycled materials such as cereal boxes to make and describe models</a:t>
            </a:r>
          </a:p>
          <a:p>
            <a:pPr marL="342900" indent="-342900">
              <a:spcAft>
                <a:spcPts val="600"/>
              </a:spcAft>
              <a:buClr>
                <a:schemeClr val="accent2"/>
              </a:buClr>
              <a:buFont typeface="Wingdings" panose="05000000000000000000" pitchFamily="2" charset="2"/>
              <a:buChar char="ü"/>
            </a:pPr>
            <a:r>
              <a:rPr lang="en-GB" sz="2200" dirty="0">
                <a:latin typeface="Calibri" panose="020F0502020204030204" pitchFamily="34" charset="0"/>
                <a:cs typeface="Calibri" panose="020F0502020204030204" pitchFamily="34" charset="0"/>
              </a:rPr>
              <a:t>Make decorations by folding and cutting paper and card</a:t>
            </a:r>
          </a:p>
          <a:p>
            <a:pPr marL="342900" indent="-342900">
              <a:spcAft>
                <a:spcPts val="600"/>
              </a:spcAft>
              <a:buClr>
                <a:schemeClr val="accent2"/>
              </a:buClr>
              <a:buFont typeface="Wingdings" panose="05000000000000000000" pitchFamily="2" charset="2"/>
              <a:buChar char="ü"/>
            </a:pPr>
            <a:r>
              <a:rPr lang="en-GB" sz="2200" dirty="0">
                <a:latin typeface="Calibri" panose="020F0502020204030204" pitchFamily="34" charset="0"/>
                <a:cs typeface="Calibri" panose="020F0502020204030204" pitchFamily="34" charset="0"/>
              </a:rPr>
              <a:t>Bake biscuits using a variety of shape cutters</a:t>
            </a:r>
          </a:p>
          <a:p>
            <a:pPr marL="342900" indent="-342900">
              <a:spcAft>
                <a:spcPts val="600"/>
              </a:spcAft>
              <a:buClr>
                <a:schemeClr val="accent2"/>
              </a:buClr>
              <a:buFont typeface="Wingdings" panose="05000000000000000000" pitchFamily="2" charset="2"/>
              <a:buChar char="ü"/>
            </a:pPr>
            <a:r>
              <a:rPr lang="en-GB" sz="2200" dirty="0">
                <a:latin typeface="Calibri" panose="020F0502020204030204" pitchFamily="34" charset="0"/>
                <a:cs typeface="Calibri" panose="020F0502020204030204" pitchFamily="34" charset="0"/>
              </a:rPr>
              <a:t>Print and make pictures with patterns and shapes</a:t>
            </a:r>
          </a:p>
        </p:txBody>
      </p:sp>
      <p:pic>
        <p:nvPicPr>
          <p:cNvPr id="20" name="Content Placeholder 4">
            <a:extLst>
              <a:ext uri="{FF2B5EF4-FFF2-40B4-BE49-F238E27FC236}">
                <a16:creationId xmlns:a16="http://schemas.microsoft.com/office/drawing/2014/main" xmlns="" id="{3A4C11B3-4B37-4292-9A18-9FBD467C0A2E}"/>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5837" y="266432"/>
            <a:ext cx="6054012" cy="6241246"/>
          </a:xfrm>
          <a:prstGeom prst="rect">
            <a:avLst/>
          </a:prstGeom>
        </p:spPr>
      </p:pic>
      <p:pic>
        <p:nvPicPr>
          <p:cNvPr id="6" name="Picture 5">
            <a:extLst>
              <a:ext uri="{FF2B5EF4-FFF2-40B4-BE49-F238E27FC236}">
                <a16:creationId xmlns:a16="http://schemas.microsoft.com/office/drawing/2014/main" xmlns="" id="{60B7F51E-DE9F-43BC-A03D-724B68B783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9102" y="1303391"/>
            <a:ext cx="2110064" cy="14067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xmlns="" id="{1E201580-2A43-456E-AFEE-0FAE772DB1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4383" y="3001382"/>
            <a:ext cx="2110065" cy="14067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xmlns="" id="{9064DCB5-90D3-4B31-BF02-899DE3C8E2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69407" y="4644930"/>
            <a:ext cx="2085300" cy="18193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4102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914460-417C-4D34-9BD3-727FE64EF5C5}"/>
              </a:ext>
            </a:extLst>
          </p:cNvPr>
          <p:cNvSpPr>
            <a:spLocks noGrp="1"/>
          </p:cNvSpPr>
          <p:nvPr>
            <p:ph type="title"/>
          </p:nvPr>
        </p:nvSpPr>
        <p:spPr>
          <a:xfrm>
            <a:off x="1431347" y="306778"/>
            <a:ext cx="7415788" cy="959892"/>
          </a:xfrm>
        </p:spPr>
        <p:txBody>
          <a:bodyPr>
            <a:normAutofit/>
          </a:bodyPr>
          <a:lstStyle/>
          <a:p>
            <a:pPr algn="ctr"/>
            <a:r>
              <a:rPr lang="en-GB" sz="4800" b="1" dirty="0">
                <a:solidFill>
                  <a:srgbClr val="002060"/>
                </a:solidFill>
                <a:latin typeface="Calibri" panose="020F0502020204030204" pitchFamily="34" charset="0"/>
                <a:cs typeface="Calibri" panose="020F0502020204030204" pitchFamily="34" charset="0"/>
              </a:rPr>
              <a:t>Measures</a:t>
            </a:r>
          </a:p>
        </p:txBody>
      </p:sp>
      <p:sp>
        <p:nvSpPr>
          <p:cNvPr id="14" name="Content Placeholder 13">
            <a:extLst>
              <a:ext uri="{FF2B5EF4-FFF2-40B4-BE49-F238E27FC236}">
                <a16:creationId xmlns:a16="http://schemas.microsoft.com/office/drawing/2014/main" xmlns="" id="{7E8A55DE-DCBB-4225-A3A7-74CAB7875F4D}"/>
              </a:ext>
            </a:extLst>
          </p:cNvPr>
          <p:cNvSpPr>
            <a:spLocks noGrp="1"/>
          </p:cNvSpPr>
          <p:nvPr>
            <p:ph idx="1"/>
          </p:nvPr>
        </p:nvSpPr>
        <p:spPr>
          <a:xfrm>
            <a:off x="385979" y="3027286"/>
            <a:ext cx="9239934" cy="3572119"/>
          </a:xfrm>
        </p:spPr>
        <p:txBody>
          <a:bodyPr>
            <a:normAutofit/>
          </a:bodyPr>
          <a:lstStyle/>
          <a:p>
            <a:pPr marL="285750" indent="-285750">
              <a:buFont typeface="Wingdings" panose="05000000000000000000" pitchFamily="2" charset="2"/>
              <a:buChar char="Ø"/>
            </a:pPr>
            <a:endParaRPr lang="en-GB"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en-GB" dirty="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xmlns="" id="{9DE7A271-1872-42C5-B1F2-B8E8564E87E0}"/>
              </a:ext>
            </a:extLst>
          </p:cNvPr>
          <p:cNvSpPr txBox="1"/>
          <p:nvPr/>
        </p:nvSpPr>
        <p:spPr>
          <a:xfrm>
            <a:off x="301634" y="1163279"/>
            <a:ext cx="9408624" cy="6247864"/>
          </a:xfrm>
          <a:prstGeom prst="rect">
            <a:avLst/>
          </a:prstGeom>
          <a:noFill/>
        </p:spPr>
        <p:txBody>
          <a:bodyPr wrap="square" rtlCol="0">
            <a:spAutoFit/>
          </a:bodyPr>
          <a:lstStyle/>
          <a:p>
            <a:pPr marL="342900" indent="-342900">
              <a:buClr>
                <a:schemeClr val="accent2"/>
              </a:buClr>
              <a:buFont typeface="Wingdings" panose="05000000000000000000" pitchFamily="2" charset="2"/>
              <a:buChar char="Ø"/>
            </a:pPr>
            <a:endParaRPr lang="en-GB" sz="2000" dirty="0">
              <a:latin typeface="Calibri" panose="020F0502020204030204" pitchFamily="34" charset="0"/>
              <a:cs typeface="Calibri" panose="020F0502020204030204" pitchFamily="34" charset="0"/>
            </a:endParaRPr>
          </a:p>
          <a:p>
            <a:pPr>
              <a:buClr>
                <a:schemeClr val="accent2"/>
              </a:buClr>
            </a:pPr>
            <a:r>
              <a:rPr lang="en-GB" sz="2000" dirty="0">
                <a:latin typeface="Calibri" panose="020F0502020204030204" pitchFamily="34" charset="0"/>
                <a:cs typeface="Calibri" panose="020F0502020204030204" pitchFamily="34" charset="0"/>
              </a:rPr>
              <a:t>Learning how to measure and compare different sizes and different objects is an important life skill that contributes to our understanding of the concept of length, height, weight, capacity and time. Children learn most about measurement when they are engaged in practical activities. </a:t>
            </a:r>
            <a:r>
              <a:rPr lang="en-GB" sz="2000" b="1" dirty="0">
                <a:latin typeface="Calibri" panose="020F0502020204030204" pitchFamily="34" charset="0"/>
                <a:cs typeface="Calibri" panose="020F0502020204030204" pitchFamily="34" charset="0"/>
              </a:rPr>
              <a:t>Children in the early years need to</a:t>
            </a:r>
            <a:r>
              <a:rPr lang="en-GB" sz="2000" dirty="0">
                <a:latin typeface="Calibri" panose="020F0502020204030204" pitchFamily="34" charset="0"/>
                <a:cs typeface="Calibri" panose="020F0502020204030204" pitchFamily="34" charset="0"/>
              </a:rPr>
              <a:t>:</a:t>
            </a:r>
          </a:p>
          <a:p>
            <a:pPr marL="342900" indent="-342900">
              <a:buClr>
                <a:schemeClr val="accent2"/>
              </a:buClr>
              <a:buFont typeface="Wingdings" panose="05000000000000000000" pitchFamily="2" charset="2"/>
              <a:buChar char="Ø"/>
            </a:pPr>
            <a:endParaRPr lang="en-GB" sz="2000" dirty="0">
              <a:latin typeface="Calibri" panose="020F0502020204030204" pitchFamily="34" charset="0"/>
              <a:cs typeface="Calibri" panose="020F0502020204030204" pitchFamily="34" charset="0"/>
            </a:endParaRPr>
          </a:p>
          <a:p>
            <a:pPr marL="342900" indent="-342900">
              <a:buClr>
                <a:schemeClr val="accent2"/>
              </a:buClr>
              <a:buFont typeface="Wingdings" panose="05000000000000000000" pitchFamily="2" charset="2"/>
              <a:buChar char="Ø"/>
            </a:pPr>
            <a:r>
              <a:rPr lang="en-GB" sz="2000" dirty="0">
                <a:latin typeface="Calibri" panose="020F0502020204030204" pitchFamily="34" charset="0"/>
                <a:cs typeface="Calibri" panose="020F0502020204030204" pitchFamily="34" charset="0"/>
              </a:rPr>
              <a:t>Recognise attributes of objects, for example, whether they are long, short, big, tall etc. They may point to objects until they become more familiar with the vocabulary</a:t>
            </a:r>
          </a:p>
          <a:p>
            <a:pPr marL="342900" indent="-342900">
              <a:buClr>
                <a:schemeClr val="accent2"/>
              </a:buClr>
              <a:buFont typeface="Wingdings" panose="05000000000000000000" pitchFamily="2" charset="2"/>
              <a:buChar char="Ø"/>
            </a:pPr>
            <a:r>
              <a:rPr lang="en-GB" sz="2000" dirty="0">
                <a:latin typeface="Calibri" panose="020F0502020204030204" pitchFamily="34" charset="0"/>
                <a:cs typeface="Calibri" panose="020F0502020204030204" pitchFamily="34" charset="0"/>
              </a:rPr>
              <a:t>Begin to compare objects based on their length, height, weight and capacity. They may start to use language such as ‘longer than’ or ‘heavier than’</a:t>
            </a:r>
          </a:p>
          <a:p>
            <a:pPr marL="342900" indent="-342900">
              <a:buClr>
                <a:schemeClr val="accent2"/>
              </a:buClr>
              <a:buFont typeface="Wingdings" panose="05000000000000000000" pitchFamily="2" charset="2"/>
              <a:buChar char="Ø"/>
            </a:pPr>
            <a:r>
              <a:rPr lang="en-GB" sz="2000" dirty="0">
                <a:latin typeface="Calibri" panose="020F0502020204030204" pitchFamily="34" charset="0"/>
                <a:cs typeface="Calibri" panose="020F0502020204030204" pitchFamily="34" charset="0"/>
              </a:rPr>
              <a:t>Begin to estimate and make predictions</a:t>
            </a:r>
          </a:p>
          <a:p>
            <a:pPr marL="342900" indent="-342900">
              <a:buClr>
                <a:schemeClr val="accent2"/>
              </a:buClr>
              <a:buFont typeface="Wingdings" panose="05000000000000000000" pitchFamily="2" charset="2"/>
              <a:buChar char="Ø"/>
            </a:pPr>
            <a:r>
              <a:rPr lang="en-GB" sz="2000" dirty="0">
                <a:latin typeface="Calibri" panose="020F0502020204030204" pitchFamily="34" charset="0"/>
                <a:cs typeface="Calibri" panose="020F0502020204030204" pitchFamily="34" charset="0"/>
              </a:rPr>
              <a:t>Order objects in terms of their length, height, weight or capacity</a:t>
            </a:r>
          </a:p>
          <a:p>
            <a:pPr marL="342900" indent="-342900">
              <a:buClr>
                <a:schemeClr val="accent2"/>
              </a:buClr>
              <a:buFont typeface="Wingdings" panose="05000000000000000000" pitchFamily="2" charset="2"/>
              <a:buChar char="Ø"/>
            </a:pPr>
            <a:r>
              <a:rPr lang="en-GB" sz="2000" dirty="0">
                <a:latin typeface="Calibri" panose="020F0502020204030204" pitchFamily="34" charset="0"/>
                <a:cs typeface="Calibri" panose="020F0502020204030204" pitchFamily="34" charset="0"/>
              </a:rPr>
              <a:t>Begin to explore using units to measure such as timers, identical sized bricks and height charts</a:t>
            </a:r>
          </a:p>
          <a:p>
            <a:pPr marL="342900" indent="-342900">
              <a:buClr>
                <a:schemeClr val="accent2"/>
              </a:buClr>
              <a:buFont typeface="Wingdings" panose="05000000000000000000" pitchFamily="2" charset="2"/>
              <a:buChar char="Ø"/>
            </a:pPr>
            <a:r>
              <a:rPr lang="en-GB" sz="2000" dirty="0">
                <a:latin typeface="Calibri" panose="020F0502020204030204" pitchFamily="34" charset="0"/>
                <a:cs typeface="Calibri" panose="020F0502020204030204" pitchFamily="34" charset="0"/>
              </a:rPr>
              <a:t>Explore time by sequencing activities and events</a:t>
            </a:r>
          </a:p>
          <a:p>
            <a:pPr marL="342900" indent="-342900">
              <a:buClr>
                <a:schemeClr val="accent2"/>
              </a:buClr>
              <a:buFont typeface="Wingdings" panose="05000000000000000000" pitchFamily="2" charset="2"/>
              <a:buChar char="Ø"/>
            </a:pPr>
            <a:r>
              <a:rPr lang="en-GB" sz="2000" dirty="0">
                <a:latin typeface="Calibri" panose="020F0502020204030204" pitchFamily="34" charset="0"/>
                <a:cs typeface="Calibri" panose="020F0502020204030204" pitchFamily="34" charset="0"/>
              </a:rPr>
              <a:t>Experience specific time durations, for example, by seeing how many jumps they can do in one minute</a:t>
            </a:r>
          </a:p>
          <a:p>
            <a:pPr marL="342900" indent="-342900">
              <a:buClr>
                <a:schemeClr val="accent2"/>
              </a:buClr>
              <a:buFont typeface="Wingdings" panose="05000000000000000000" pitchFamily="2" charset="2"/>
              <a:buChar char="Ø"/>
            </a:pPr>
            <a:endParaRPr lang="en-GB" sz="2000" dirty="0">
              <a:latin typeface="Calibri" panose="020F0502020204030204" pitchFamily="34" charset="0"/>
              <a:cs typeface="Calibri" panose="020F0502020204030204" pitchFamily="34" charset="0"/>
            </a:endParaRPr>
          </a:p>
          <a:p>
            <a:pPr marL="342900" indent="-342900">
              <a:buClr>
                <a:schemeClr val="accent2"/>
              </a:buClr>
              <a:buFont typeface="Wingdings" panose="05000000000000000000" pitchFamily="2" charset="2"/>
              <a:buChar char="Ø"/>
            </a:pPr>
            <a:endParaRPr lang="en-GB" sz="2000" dirty="0">
              <a:latin typeface="Calibri" panose="020F0502020204030204" pitchFamily="34" charset="0"/>
              <a:cs typeface="Calibri" panose="020F0502020204030204" pitchFamily="34" charset="0"/>
            </a:endParaRPr>
          </a:p>
          <a:p>
            <a:pPr marL="342900" indent="-342900">
              <a:buClr>
                <a:schemeClr val="accent2"/>
              </a:buClr>
              <a:buFont typeface="Wingdings" panose="05000000000000000000" pitchFamily="2" charset="2"/>
              <a:buChar char="Ø"/>
            </a:pPr>
            <a:endParaRPr lang="en-GB" sz="2000"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xmlns="" id="{3A86B2B5-C94F-48AB-81F4-E6741EE87E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4432" y="134817"/>
            <a:ext cx="1955721" cy="1303814"/>
          </a:xfrm>
          <a:prstGeom prst="rect">
            <a:avLst/>
          </a:prstGeom>
          <a:ln>
            <a:noFill/>
          </a:ln>
          <a:effectLst>
            <a:softEdge rad="112500"/>
          </a:effectLst>
        </p:spPr>
      </p:pic>
    </p:spTree>
    <p:extLst>
      <p:ext uri="{BB962C8B-B14F-4D97-AF65-F5344CB8AC3E}">
        <p14:creationId xmlns:p14="http://schemas.microsoft.com/office/powerpoint/2010/main" val="696075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xmlns=""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xmlns=""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xmlns=""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a:extLst>
              <a:ext uri="{FF2B5EF4-FFF2-40B4-BE49-F238E27FC236}">
                <a16:creationId xmlns:a16="http://schemas.microsoft.com/office/drawing/2014/main" xmlns=""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xmlns=""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a:extLst>
              <a:ext uri="{FF2B5EF4-FFF2-40B4-BE49-F238E27FC236}">
                <a16:creationId xmlns:a16="http://schemas.microsoft.com/office/drawing/2014/main" xmlns=""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xmlns=""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Freeform: Shape 29">
            <a:extLst>
              <a:ext uri="{FF2B5EF4-FFF2-40B4-BE49-F238E27FC236}">
                <a16:creationId xmlns:a16="http://schemas.microsoft.com/office/drawing/2014/main" xmlns="" id="{A5EC319D-0FEA-4B95-A3EA-01E35672C9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DAFDC08F-DE66-4C4D-847A-9D1B8AEFC1C4}"/>
              </a:ext>
            </a:extLst>
          </p:cNvPr>
          <p:cNvSpPr>
            <a:spLocks noGrp="1"/>
          </p:cNvSpPr>
          <p:nvPr>
            <p:ph type="title"/>
          </p:nvPr>
        </p:nvSpPr>
        <p:spPr>
          <a:xfrm>
            <a:off x="6986843" y="2205069"/>
            <a:ext cx="5358181" cy="2227730"/>
          </a:xfrm>
        </p:spPr>
        <p:txBody>
          <a:bodyPr anchor="ctr">
            <a:noAutofit/>
          </a:bodyPr>
          <a:lstStyle/>
          <a:p>
            <a:r>
              <a:rPr lang="en-GB" sz="8000" b="1" dirty="0">
                <a:solidFill>
                  <a:srgbClr val="FFFFFF"/>
                </a:solidFill>
                <a:latin typeface="Calibri" panose="020F0502020204030204" pitchFamily="34" charset="0"/>
                <a:cs typeface="Calibri" panose="020F0502020204030204" pitchFamily="34" charset="0"/>
              </a:rPr>
              <a:t>So how can you help?</a:t>
            </a:r>
          </a:p>
        </p:txBody>
      </p:sp>
      <p:pic>
        <p:nvPicPr>
          <p:cNvPr id="5" name="Content Placeholder 4">
            <a:extLst>
              <a:ext uri="{FF2B5EF4-FFF2-40B4-BE49-F238E27FC236}">
                <a16:creationId xmlns:a16="http://schemas.microsoft.com/office/drawing/2014/main" xmlns="" id="{69ED8290-1652-43CB-9FEE-1D83B90A2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51" y="1485422"/>
            <a:ext cx="3856774" cy="3976055"/>
          </a:xfrm>
          <a:prstGeom prst="rect">
            <a:avLst/>
          </a:prstGeom>
        </p:spPr>
      </p:pic>
    </p:spTree>
    <p:extLst>
      <p:ext uri="{BB962C8B-B14F-4D97-AF65-F5344CB8AC3E}">
        <p14:creationId xmlns:p14="http://schemas.microsoft.com/office/powerpoint/2010/main" val="1321718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370C77E-D183-44F3-8C63-85F644C4125D}"/>
              </a:ext>
            </a:extLst>
          </p:cNvPr>
          <p:cNvSpPr>
            <a:spLocks noGrp="1"/>
          </p:cNvSpPr>
          <p:nvPr>
            <p:ph idx="1"/>
          </p:nvPr>
        </p:nvSpPr>
        <p:spPr>
          <a:xfrm>
            <a:off x="286320" y="1380256"/>
            <a:ext cx="9471828" cy="1716963"/>
          </a:xfrm>
        </p:spPr>
        <p:txBody>
          <a:bodyPr>
            <a:normAutofit/>
          </a:bodyPr>
          <a:lstStyle/>
          <a:p>
            <a:pPr>
              <a:buFont typeface="Wingdings" panose="05000000000000000000" pitchFamily="2" charset="2"/>
              <a:buChar char="Ø"/>
            </a:pPr>
            <a:endParaRPr lang="en-GB" dirty="0"/>
          </a:p>
          <a:p>
            <a:pPr marL="0" indent="0">
              <a:buNone/>
            </a:pPr>
            <a:endParaRPr lang="en-GB" dirty="0"/>
          </a:p>
        </p:txBody>
      </p:sp>
      <p:sp>
        <p:nvSpPr>
          <p:cNvPr id="4" name="Title 1">
            <a:extLst>
              <a:ext uri="{FF2B5EF4-FFF2-40B4-BE49-F238E27FC236}">
                <a16:creationId xmlns:a16="http://schemas.microsoft.com/office/drawing/2014/main" xmlns="" id="{EED7C831-F150-4920-A91C-045EE076284D}"/>
              </a:ext>
            </a:extLst>
          </p:cNvPr>
          <p:cNvSpPr>
            <a:spLocks noGrp="1"/>
          </p:cNvSpPr>
          <p:nvPr>
            <p:ph type="title"/>
          </p:nvPr>
        </p:nvSpPr>
        <p:spPr>
          <a:xfrm>
            <a:off x="998772" y="262826"/>
            <a:ext cx="8596312" cy="1320800"/>
          </a:xfrm>
        </p:spPr>
        <p:txBody>
          <a:bodyPr>
            <a:normAutofit/>
          </a:bodyPr>
          <a:lstStyle/>
          <a:p>
            <a:pPr algn="ctr"/>
            <a:r>
              <a:rPr lang="en-GB" sz="5400" b="1" dirty="0">
                <a:solidFill>
                  <a:srgbClr val="002060"/>
                </a:solidFill>
                <a:latin typeface="Calibri" panose="020F0502020204030204" pitchFamily="34" charset="0"/>
                <a:cs typeface="Calibri" panose="020F0502020204030204" pitchFamily="34" charset="0"/>
              </a:rPr>
              <a:t>Measures</a:t>
            </a:r>
          </a:p>
        </p:txBody>
      </p:sp>
      <p:sp>
        <p:nvSpPr>
          <p:cNvPr id="7" name="Content Placeholder 2">
            <a:extLst>
              <a:ext uri="{FF2B5EF4-FFF2-40B4-BE49-F238E27FC236}">
                <a16:creationId xmlns:a16="http://schemas.microsoft.com/office/drawing/2014/main" xmlns="" id="{A669BA25-D72C-43DA-A227-31FFB577584A}"/>
              </a:ext>
            </a:extLst>
          </p:cNvPr>
          <p:cNvSpPr txBox="1">
            <a:spLocks/>
          </p:cNvSpPr>
          <p:nvPr/>
        </p:nvSpPr>
        <p:spPr>
          <a:xfrm>
            <a:off x="244345" y="3174084"/>
            <a:ext cx="9587552" cy="17169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endParaRPr lang="en-GB" dirty="0"/>
          </a:p>
          <a:p>
            <a:pPr marL="0" indent="0">
              <a:buFont typeface="Wingdings 3" charset="2"/>
              <a:buNone/>
            </a:pPr>
            <a:endParaRPr lang="en-GB" dirty="0"/>
          </a:p>
        </p:txBody>
      </p:sp>
      <p:sp>
        <p:nvSpPr>
          <p:cNvPr id="10" name="Content Placeholder 2">
            <a:extLst>
              <a:ext uri="{FF2B5EF4-FFF2-40B4-BE49-F238E27FC236}">
                <a16:creationId xmlns:a16="http://schemas.microsoft.com/office/drawing/2014/main" xmlns="" id="{EEF0A6D5-8B1A-465B-AD04-948C0E334111}"/>
              </a:ext>
            </a:extLst>
          </p:cNvPr>
          <p:cNvSpPr txBox="1">
            <a:spLocks/>
          </p:cNvSpPr>
          <p:nvPr/>
        </p:nvSpPr>
        <p:spPr>
          <a:xfrm>
            <a:off x="244345" y="4999829"/>
            <a:ext cx="9627576" cy="17169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en-GB" dirty="0"/>
          </a:p>
        </p:txBody>
      </p:sp>
      <p:sp>
        <p:nvSpPr>
          <p:cNvPr id="8" name="TextBox 7">
            <a:extLst>
              <a:ext uri="{FF2B5EF4-FFF2-40B4-BE49-F238E27FC236}">
                <a16:creationId xmlns:a16="http://schemas.microsoft.com/office/drawing/2014/main" xmlns="" id="{D37A0446-E949-4C8C-9A2F-CEF02BD2DAA2}"/>
              </a:ext>
            </a:extLst>
          </p:cNvPr>
          <p:cNvSpPr txBox="1"/>
          <p:nvPr/>
        </p:nvSpPr>
        <p:spPr>
          <a:xfrm>
            <a:off x="381594" y="1167079"/>
            <a:ext cx="9709848" cy="5986254"/>
          </a:xfrm>
          <a:prstGeom prst="rect">
            <a:avLst/>
          </a:prstGeom>
          <a:noFill/>
        </p:spPr>
        <p:txBody>
          <a:bodyPr wrap="square" rtlCol="0">
            <a:spAutoFit/>
          </a:bodyPr>
          <a:lstStyle/>
          <a:p>
            <a:pPr marL="285750" indent="-285750">
              <a:spcAft>
                <a:spcPts val="600"/>
              </a:spcAft>
              <a:buClr>
                <a:schemeClr val="accent2"/>
              </a:buClr>
              <a:buFont typeface="Wingdings" panose="05000000000000000000" pitchFamily="2" charset="2"/>
              <a:buChar char="Ø"/>
            </a:pPr>
            <a:endParaRPr lang="en-GB" sz="2000" dirty="0">
              <a:latin typeface="Calibri" panose="020F0502020204030204" pitchFamily="34" charset="0"/>
              <a:cs typeface="Calibri" panose="020F0502020204030204" pitchFamily="34" charset="0"/>
            </a:endParaRPr>
          </a:p>
          <a:p>
            <a:pPr marL="342900" indent="-342900">
              <a:spcAft>
                <a:spcPts val="600"/>
              </a:spcAft>
              <a:buClr>
                <a:schemeClr val="accent2"/>
              </a:buClr>
              <a:buFont typeface="Wingdings" panose="05000000000000000000" pitchFamily="2" charset="2"/>
              <a:buChar char="ü"/>
            </a:pPr>
            <a:r>
              <a:rPr lang="en-GB" sz="2200" dirty="0">
                <a:latin typeface="Calibri" panose="020F0502020204030204" pitchFamily="34" charset="0"/>
                <a:cs typeface="Calibri" panose="020F0502020204030204" pitchFamily="34" charset="0"/>
              </a:rPr>
              <a:t>Use the language of size to describe everyday items</a:t>
            </a:r>
          </a:p>
          <a:p>
            <a:pPr marL="342900" indent="-342900">
              <a:spcAft>
                <a:spcPts val="600"/>
              </a:spcAft>
              <a:buClr>
                <a:schemeClr val="accent2"/>
              </a:buClr>
              <a:buFont typeface="Wingdings" panose="05000000000000000000" pitchFamily="2" charset="2"/>
              <a:buChar char="ü"/>
            </a:pPr>
            <a:r>
              <a:rPr lang="en-GB" sz="2200" dirty="0">
                <a:latin typeface="Calibri" panose="020F0502020204030204" pitchFamily="34" charset="0"/>
                <a:cs typeface="Calibri" panose="020F0502020204030204" pitchFamily="34" charset="0"/>
              </a:rPr>
              <a:t>Roll and cut playdough worms and encourage your child to say which worm is the longest and which worm is the shortest</a:t>
            </a:r>
          </a:p>
          <a:p>
            <a:pPr marL="342900" indent="-342900">
              <a:spcAft>
                <a:spcPts val="600"/>
              </a:spcAft>
              <a:buClr>
                <a:schemeClr val="accent2"/>
              </a:buClr>
              <a:buFont typeface="Wingdings" panose="05000000000000000000" pitchFamily="2" charset="2"/>
              <a:buChar char="ü"/>
            </a:pPr>
            <a:r>
              <a:rPr lang="en-GB" sz="2200" dirty="0">
                <a:latin typeface="Calibri" panose="020F0502020204030204" pitchFamily="34" charset="0"/>
                <a:cs typeface="Calibri" panose="020F0502020204030204" pitchFamily="34" charset="0"/>
              </a:rPr>
              <a:t>Grow and measure plants outdoors</a:t>
            </a:r>
          </a:p>
          <a:p>
            <a:pPr marL="342900" indent="-342900">
              <a:spcAft>
                <a:spcPts val="600"/>
              </a:spcAft>
              <a:buClr>
                <a:schemeClr val="accent2"/>
              </a:buClr>
              <a:buFont typeface="Wingdings" panose="05000000000000000000" pitchFamily="2" charset="2"/>
              <a:buChar char="ü"/>
            </a:pPr>
            <a:r>
              <a:rPr lang="en-GB" sz="2200" dirty="0">
                <a:latin typeface="Calibri" panose="020F0502020204030204" pitchFamily="34" charset="0"/>
                <a:cs typeface="Calibri" panose="020F0502020204030204" pitchFamily="34" charset="0"/>
              </a:rPr>
              <a:t>Measure and compare the height of family members</a:t>
            </a:r>
          </a:p>
          <a:p>
            <a:pPr marL="342900" indent="-342900">
              <a:spcAft>
                <a:spcPts val="600"/>
              </a:spcAft>
              <a:buClr>
                <a:schemeClr val="accent2"/>
              </a:buClr>
              <a:buFont typeface="Wingdings" panose="05000000000000000000" pitchFamily="2" charset="2"/>
              <a:buChar char="ü"/>
            </a:pPr>
            <a:r>
              <a:rPr lang="en-GB" sz="2200" dirty="0">
                <a:latin typeface="Calibri" panose="020F0502020204030204" pitchFamily="34" charset="0"/>
                <a:cs typeface="Calibri" panose="020F0502020204030204" pitchFamily="34" charset="0"/>
              </a:rPr>
              <a:t>Using balancing scales when baking to weigh ingredients</a:t>
            </a:r>
          </a:p>
          <a:p>
            <a:pPr marL="342900" indent="-342900">
              <a:spcAft>
                <a:spcPts val="600"/>
              </a:spcAft>
              <a:buClr>
                <a:schemeClr val="accent2"/>
              </a:buClr>
              <a:buFont typeface="Wingdings" panose="05000000000000000000" pitchFamily="2" charset="2"/>
              <a:buChar char="ü"/>
            </a:pPr>
            <a:r>
              <a:rPr lang="en-GB" sz="2200" dirty="0">
                <a:latin typeface="Calibri" panose="020F0502020204030204" pitchFamily="34" charset="0"/>
                <a:cs typeface="Calibri" panose="020F0502020204030204" pitchFamily="34" charset="0"/>
              </a:rPr>
              <a:t>Make ‘glitter bottles’ using different sized bottles, water and glitter. Discuss which bottles holds the ‘most’ and which bottle holds the ‘least’ </a:t>
            </a:r>
          </a:p>
          <a:p>
            <a:pPr marL="342900" indent="-342900">
              <a:spcAft>
                <a:spcPts val="600"/>
              </a:spcAft>
              <a:buClr>
                <a:schemeClr val="accent2"/>
              </a:buClr>
              <a:buFont typeface="Wingdings" panose="05000000000000000000" pitchFamily="2" charset="2"/>
              <a:buChar char="ü"/>
            </a:pPr>
            <a:r>
              <a:rPr lang="en-GB" sz="2200" dirty="0">
                <a:latin typeface="Calibri" panose="020F0502020204030204" pitchFamily="34" charset="0"/>
                <a:cs typeface="Calibri" panose="020F0502020204030204" pitchFamily="34" charset="0"/>
              </a:rPr>
              <a:t>Use a calendar to count down to exciting events such as birthdays</a:t>
            </a:r>
          </a:p>
          <a:p>
            <a:pPr marL="342900" indent="-342900">
              <a:spcAft>
                <a:spcPts val="600"/>
              </a:spcAft>
              <a:buClr>
                <a:schemeClr val="accent2"/>
              </a:buClr>
              <a:buFont typeface="Wingdings" panose="05000000000000000000" pitchFamily="2" charset="2"/>
              <a:buChar char="ü"/>
            </a:pPr>
            <a:r>
              <a:rPr lang="en-GB" sz="2200" dirty="0">
                <a:latin typeface="Calibri" panose="020F0502020204030204" pitchFamily="34" charset="0"/>
                <a:cs typeface="Calibri" panose="020F0502020204030204" pitchFamily="34" charset="0"/>
              </a:rPr>
              <a:t>Use timers to time races outdoors</a:t>
            </a:r>
          </a:p>
          <a:p>
            <a:pPr marL="342900" indent="-342900">
              <a:spcAft>
                <a:spcPts val="600"/>
              </a:spcAft>
              <a:buClr>
                <a:schemeClr val="accent2"/>
              </a:buClr>
              <a:buFont typeface="Wingdings" panose="05000000000000000000" pitchFamily="2" charset="2"/>
              <a:buChar char="ü"/>
            </a:pPr>
            <a:r>
              <a:rPr lang="en-GB" sz="2200" dirty="0">
                <a:latin typeface="Calibri" panose="020F0502020204030204" pitchFamily="34" charset="0"/>
                <a:cs typeface="Calibri" panose="020F0502020204030204" pitchFamily="34" charset="0"/>
              </a:rPr>
              <a:t>Play ‘beat the timer’. Can they do 20 jumps before the timer runs out? How many hops can they do in 1 minute?</a:t>
            </a:r>
          </a:p>
          <a:p>
            <a:pPr marL="342900" indent="-342900">
              <a:spcAft>
                <a:spcPts val="600"/>
              </a:spcAft>
              <a:buClr>
                <a:schemeClr val="accent2"/>
              </a:buClr>
              <a:buFont typeface="Wingdings" panose="05000000000000000000" pitchFamily="2" charset="2"/>
              <a:buChar char="ü"/>
            </a:pPr>
            <a:endParaRPr lang="en-GB" sz="2200" dirty="0">
              <a:latin typeface="Calibri" panose="020F0502020204030204" pitchFamily="34" charset="0"/>
              <a:cs typeface="Calibri" panose="020F0502020204030204" pitchFamily="34" charset="0"/>
            </a:endParaRPr>
          </a:p>
          <a:p>
            <a:pPr marL="342900" indent="-342900">
              <a:spcAft>
                <a:spcPts val="600"/>
              </a:spcAft>
              <a:buClr>
                <a:schemeClr val="accent2"/>
              </a:buClr>
              <a:buFont typeface="Wingdings" panose="05000000000000000000" pitchFamily="2" charset="2"/>
              <a:buChar char="ü"/>
            </a:pPr>
            <a:endParaRPr lang="en-GB" sz="2200" dirty="0">
              <a:latin typeface="Calibri" panose="020F0502020204030204" pitchFamily="34" charset="0"/>
              <a:cs typeface="Calibri" panose="020F0502020204030204" pitchFamily="34" charset="0"/>
            </a:endParaRPr>
          </a:p>
        </p:txBody>
      </p:sp>
      <p:pic>
        <p:nvPicPr>
          <p:cNvPr id="20" name="Content Placeholder 4">
            <a:extLst>
              <a:ext uri="{FF2B5EF4-FFF2-40B4-BE49-F238E27FC236}">
                <a16:creationId xmlns:a16="http://schemas.microsoft.com/office/drawing/2014/main" xmlns="" id="{3A4C11B3-4B37-4292-9A18-9FBD467C0A2E}"/>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6799" y="353928"/>
            <a:ext cx="6054012" cy="6241246"/>
          </a:xfrm>
          <a:prstGeom prst="rect">
            <a:avLst/>
          </a:prstGeom>
        </p:spPr>
      </p:pic>
      <p:pic>
        <p:nvPicPr>
          <p:cNvPr id="1026" name="Picture 2" descr="Glitter Sensory Bottles | Free Craft Ideas | Baker Ross">
            <a:hlinkClick r:id="rId4"/>
            <a:extLst>
              <a:ext uri="{FF2B5EF4-FFF2-40B4-BE49-F238E27FC236}">
                <a16:creationId xmlns:a16="http://schemas.microsoft.com/office/drawing/2014/main" xmlns="" id="{91C28AFE-BD84-4526-9BF1-16278387DC6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65595" y="4828998"/>
            <a:ext cx="1629956" cy="16299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4">
            <a:extLst>
              <a:ext uri="{FF2B5EF4-FFF2-40B4-BE49-F238E27FC236}">
                <a16:creationId xmlns:a16="http://schemas.microsoft.com/office/drawing/2014/main" xmlns="" id="{1E008EC6-533D-4423-AD9C-5D1400CB68EB}"/>
              </a:ext>
            </a:extLst>
          </p:cNvPr>
          <p:cNvPicPr>
            <a:picLocks noChangeAspect="1"/>
          </p:cNvPicPr>
          <p:nvPr/>
        </p:nvPicPr>
        <p:blipFill rotWithShape="1">
          <a:blip r:embed="rId6">
            <a:extLst>
              <a:ext uri="{28A0092B-C50C-407E-A947-70E740481C1C}">
                <a14:useLocalDpi xmlns:a14="http://schemas.microsoft.com/office/drawing/2010/main" val="0"/>
              </a:ext>
            </a:extLst>
          </a:blip>
          <a:srcRect l="10745" r="24535" b="7395"/>
          <a:stretch/>
        </p:blipFill>
        <p:spPr>
          <a:xfrm>
            <a:off x="10162607" y="772224"/>
            <a:ext cx="1754590" cy="16847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xmlns="" id="{4938BA0F-3076-42FB-808B-8FF35E87ED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13492" y="2776756"/>
            <a:ext cx="1734163" cy="16242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68648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F625BF-B47B-42E5-9658-5281DD31DE96}"/>
              </a:ext>
            </a:extLst>
          </p:cNvPr>
          <p:cNvSpPr txBox="1">
            <a:spLocks/>
          </p:cNvSpPr>
          <p:nvPr/>
        </p:nvSpPr>
        <p:spPr>
          <a:xfrm>
            <a:off x="457822" y="166685"/>
            <a:ext cx="10239397" cy="1987297"/>
          </a:xfrm>
          <a:prstGeom prst="rect">
            <a:avLst/>
          </a:prstGeom>
        </p:spPr>
        <p:txBody>
          <a:bodyP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5300" b="1" dirty="0">
                <a:latin typeface="Calibri" panose="020F0502020204030204" pitchFamily="34" charset="0"/>
                <a:cs typeface="Calibri" panose="020F0502020204030204" pitchFamily="34" charset="0"/>
              </a:rPr>
              <a:t>Maths is all around us</a:t>
            </a:r>
            <a:r>
              <a:rPr lang="en-GB" sz="4400" b="1" dirty="0">
                <a:latin typeface="Calibri" panose="020F0502020204030204" pitchFamily="34" charset="0"/>
                <a:cs typeface="Calibri" panose="020F0502020204030204" pitchFamily="34" charset="0"/>
              </a:rPr>
              <a:t/>
            </a:r>
            <a:br>
              <a:rPr lang="en-GB" sz="4400" b="1" dirty="0">
                <a:latin typeface="Calibri" panose="020F0502020204030204" pitchFamily="34" charset="0"/>
                <a:cs typeface="Calibri" panose="020F0502020204030204" pitchFamily="34" charset="0"/>
              </a:rPr>
            </a:br>
            <a:endParaRPr lang="en-GB" sz="4400" b="1"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xmlns="" id="{A792A97F-7877-491A-A7B4-001581975D58}"/>
              </a:ext>
            </a:extLst>
          </p:cNvPr>
          <p:cNvSpPr/>
          <p:nvPr/>
        </p:nvSpPr>
        <p:spPr>
          <a:xfrm>
            <a:off x="457822" y="1080933"/>
            <a:ext cx="11154881" cy="1846659"/>
          </a:xfrm>
          <a:prstGeom prst="rect">
            <a:avLst/>
          </a:prstGeom>
        </p:spPr>
        <p:txBody>
          <a:bodyPr wrap="square">
            <a:spAutoFit/>
          </a:bodyPr>
          <a:lstStyle/>
          <a:p>
            <a:r>
              <a:rPr lang="en-GB" sz="2400" b="1" dirty="0">
                <a:latin typeface="Calibri" panose="020F0502020204030204" pitchFamily="34" charset="0"/>
                <a:cs typeface="Calibri" panose="020F0502020204030204" pitchFamily="34" charset="0"/>
              </a:rPr>
              <a:t>Remember, that maths is everywhere! </a:t>
            </a:r>
            <a:r>
              <a:rPr lang="en-GB" dirty="0">
                <a:latin typeface="Calibri" panose="020F0502020204030204" pitchFamily="34" charset="0"/>
                <a:cs typeface="Calibri" panose="020F0502020204030204" pitchFamily="34" charset="0"/>
              </a:rPr>
              <a:t>You will be doing maths with your child as part of your daily activities. You can help your child by simply tuning in to and talking about the maths around you! Consider the following daily activities as maths opportunities:</a:t>
            </a: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xmlns="" id="{9212C8E1-1824-40A3-BB18-C9770DDA8391}"/>
              </a:ext>
            </a:extLst>
          </p:cNvPr>
          <p:cNvSpPr/>
          <p:nvPr/>
        </p:nvSpPr>
        <p:spPr>
          <a:xfrm>
            <a:off x="253684" y="2255064"/>
            <a:ext cx="2732809" cy="42254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04016EBD-36AC-4D02-B4C1-89D5D235EDB2}"/>
              </a:ext>
            </a:extLst>
          </p:cNvPr>
          <p:cNvSpPr/>
          <p:nvPr/>
        </p:nvSpPr>
        <p:spPr>
          <a:xfrm>
            <a:off x="3262506" y="2258451"/>
            <a:ext cx="2732809" cy="42254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xmlns="" id="{E5182B77-69C0-469B-A39E-CF1BCFF3E219}"/>
              </a:ext>
            </a:extLst>
          </p:cNvPr>
          <p:cNvSpPr/>
          <p:nvPr/>
        </p:nvSpPr>
        <p:spPr>
          <a:xfrm>
            <a:off x="6194591" y="2255064"/>
            <a:ext cx="2732809" cy="42254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EC6C135D-3C08-46B5-9F21-441BD10C9E12}"/>
              </a:ext>
            </a:extLst>
          </p:cNvPr>
          <p:cNvSpPr/>
          <p:nvPr/>
        </p:nvSpPr>
        <p:spPr>
          <a:xfrm>
            <a:off x="9126676" y="2255064"/>
            <a:ext cx="2732809" cy="42254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xmlns="" id="{BFE86E65-75BC-4441-88E9-400D1DFFF18F}"/>
              </a:ext>
            </a:extLst>
          </p:cNvPr>
          <p:cNvSpPr txBox="1"/>
          <p:nvPr/>
        </p:nvSpPr>
        <p:spPr>
          <a:xfrm>
            <a:off x="252166" y="2389458"/>
            <a:ext cx="2882265" cy="461665"/>
          </a:xfrm>
          <a:prstGeom prst="rect">
            <a:avLst/>
          </a:prstGeom>
          <a:noFill/>
        </p:spPr>
        <p:txBody>
          <a:bodyPr wrap="square" rtlCol="0">
            <a:spAutoFit/>
          </a:bodyPr>
          <a:lstStyle/>
          <a:p>
            <a:r>
              <a:rPr lang="en-GB" sz="2400" b="1" dirty="0">
                <a:solidFill>
                  <a:srgbClr val="0070C0"/>
                </a:solidFill>
                <a:latin typeface="Calibri" panose="020F0502020204030204" pitchFamily="34" charset="0"/>
                <a:cs typeface="Calibri" panose="020F0502020204030204" pitchFamily="34" charset="0"/>
              </a:rPr>
              <a:t>Getting dressed…</a:t>
            </a:r>
          </a:p>
        </p:txBody>
      </p:sp>
      <p:sp>
        <p:nvSpPr>
          <p:cNvPr id="12" name="TextBox 11">
            <a:extLst>
              <a:ext uri="{FF2B5EF4-FFF2-40B4-BE49-F238E27FC236}">
                <a16:creationId xmlns:a16="http://schemas.microsoft.com/office/drawing/2014/main" xmlns="" id="{17C04FA8-6051-4A76-919C-1CA01BC5A240}"/>
              </a:ext>
            </a:extLst>
          </p:cNvPr>
          <p:cNvSpPr txBox="1"/>
          <p:nvPr/>
        </p:nvSpPr>
        <p:spPr>
          <a:xfrm>
            <a:off x="3264545" y="3089448"/>
            <a:ext cx="2575787" cy="3108543"/>
          </a:xfrm>
          <a:prstGeom prst="rect">
            <a:avLst/>
          </a:prstGeom>
          <a:noFill/>
        </p:spPr>
        <p:txBody>
          <a:bodyPr wrap="square" rtlCol="0">
            <a:spAutoFit/>
          </a:bodyPr>
          <a:lstStyle/>
          <a:p>
            <a:pPr marL="285750" indent="-285750">
              <a:buFont typeface="Wingdings" panose="05000000000000000000" pitchFamily="2" charset="2"/>
              <a:buChar char="ü"/>
            </a:pPr>
            <a:r>
              <a:rPr lang="en-GB" sz="1400" b="1" dirty="0">
                <a:latin typeface="Calibri" panose="020F0502020204030204" pitchFamily="34" charset="0"/>
                <a:cs typeface="Calibri" panose="020F0502020204030204" pitchFamily="34" charset="0"/>
              </a:rPr>
              <a:t>Count the things they see such as cars, people and animals</a:t>
            </a:r>
          </a:p>
          <a:p>
            <a:pPr marL="285750" indent="-285750">
              <a:buFont typeface="Wingdings" panose="05000000000000000000" pitchFamily="2" charset="2"/>
              <a:buChar char="ü"/>
            </a:pPr>
            <a:r>
              <a:rPr lang="en-GB" sz="1400" b="1" dirty="0">
                <a:latin typeface="Calibri" panose="020F0502020204030204" pitchFamily="34" charset="0"/>
                <a:cs typeface="Calibri" panose="020F0502020204030204" pitchFamily="34" charset="0"/>
              </a:rPr>
              <a:t>Look out for numerals on doors, buses and signs</a:t>
            </a:r>
          </a:p>
          <a:p>
            <a:pPr marL="285750" indent="-285750">
              <a:buFont typeface="Wingdings" panose="05000000000000000000" pitchFamily="2" charset="2"/>
              <a:buChar char="ü"/>
            </a:pPr>
            <a:r>
              <a:rPr lang="en-GB" sz="1400" b="1" dirty="0">
                <a:latin typeface="Calibri" panose="020F0502020204030204" pitchFamily="34" charset="0"/>
                <a:cs typeface="Calibri" panose="020F0502020204030204" pitchFamily="34" charset="0"/>
              </a:rPr>
              <a:t>Look at shapes on road signs</a:t>
            </a:r>
          </a:p>
          <a:p>
            <a:pPr marL="285750" indent="-285750">
              <a:buFont typeface="Wingdings" panose="05000000000000000000" pitchFamily="2" charset="2"/>
              <a:buChar char="ü"/>
            </a:pPr>
            <a:r>
              <a:rPr lang="en-GB" sz="1400" b="1" dirty="0">
                <a:latin typeface="Calibri" panose="020F0502020204030204" pitchFamily="34" charset="0"/>
                <a:cs typeface="Calibri" panose="020F0502020204030204" pitchFamily="34" charset="0"/>
              </a:rPr>
              <a:t>Discuss any patterns they see along the way, such as nature patterns</a:t>
            </a:r>
          </a:p>
          <a:p>
            <a:pPr marL="285750" indent="-285750">
              <a:buFont typeface="Wingdings" panose="05000000000000000000" pitchFamily="2" charset="2"/>
              <a:buChar char="ü"/>
            </a:pPr>
            <a:r>
              <a:rPr lang="en-GB" sz="1400" b="1" dirty="0">
                <a:latin typeface="Calibri" panose="020F0502020204030204" pitchFamily="34" charset="0"/>
                <a:cs typeface="Calibri" panose="020F0502020204030204" pitchFamily="34" charset="0"/>
              </a:rPr>
              <a:t>Time how long it takes them to walk or ride to school </a:t>
            </a:r>
          </a:p>
          <a:p>
            <a:pPr marL="285750" indent="-285750">
              <a:buFont typeface="Wingdings" panose="05000000000000000000" pitchFamily="2" charset="2"/>
              <a:buChar char="ü"/>
            </a:pPr>
            <a:r>
              <a:rPr lang="en-GB" sz="1400" b="1" dirty="0">
                <a:latin typeface="Calibri" panose="020F0502020204030204" pitchFamily="34" charset="0"/>
                <a:cs typeface="Calibri" panose="020F0502020204030204" pitchFamily="34" charset="0"/>
              </a:rPr>
              <a:t>Collect and count any special items such as conkers, feather and leaves</a:t>
            </a:r>
          </a:p>
        </p:txBody>
      </p:sp>
      <p:sp>
        <p:nvSpPr>
          <p:cNvPr id="14" name="TextBox 13">
            <a:extLst>
              <a:ext uri="{FF2B5EF4-FFF2-40B4-BE49-F238E27FC236}">
                <a16:creationId xmlns:a16="http://schemas.microsoft.com/office/drawing/2014/main" xmlns="" id="{569EE763-F207-43AB-A15A-6EED5D0FF700}"/>
              </a:ext>
            </a:extLst>
          </p:cNvPr>
          <p:cNvSpPr txBox="1"/>
          <p:nvPr/>
        </p:nvSpPr>
        <p:spPr>
          <a:xfrm>
            <a:off x="3221798" y="2395781"/>
            <a:ext cx="3172585" cy="415498"/>
          </a:xfrm>
          <a:prstGeom prst="rect">
            <a:avLst/>
          </a:prstGeom>
          <a:noFill/>
        </p:spPr>
        <p:txBody>
          <a:bodyPr wrap="square" rtlCol="0">
            <a:spAutoFit/>
          </a:bodyPr>
          <a:lstStyle/>
          <a:p>
            <a:r>
              <a:rPr lang="en-GB" sz="2100" b="1" dirty="0">
                <a:solidFill>
                  <a:srgbClr val="0070C0"/>
                </a:solidFill>
                <a:latin typeface="Calibri" panose="020F0502020204030204" pitchFamily="34" charset="0"/>
                <a:cs typeface="Calibri" panose="020F0502020204030204" pitchFamily="34" charset="0"/>
              </a:rPr>
              <a:t>The journey to school…</a:t>
            </a:r>
          </a:p>
        </p:txBody>
      </p:sp>
      <p:sp>
        <p:nvSpPr>
          <p:cNvPr id="15" name="TextBox 14">
            <a:extLst>
              <a:ext uri="{FF2B5EF4-FFF2-40B4-BE49-F238E27FC236}">
                <a16:creationId xmlns:a16="http://schemas.microsoft.com/office/drawing/2014/main" xmlns="" id="{C924A876-856A-422C-86C0-F4B27B56EA90}"/>
              </a:ext>
            </a:extLst>
          </p:cNvPr>
          <p:cNvSpPr txBox="1"/>
          <p:nvPr/>
        </p:nvSpPr>
        <p:spPr>
          <a:xfrm>
            <a:off x="233365" y="3121521"/>
            <a:ext cx="2702101" cy="2893100"/>
          </a:xfrm>
          <a:prstGeom prst="rect">
            <a:avLst/>
          </a:prstGeom>
          <a:noFill/>
        </p:spPr>
        <p:txBody>
          <a:bodyPr wrap="square" rtlCol="0">
            <a:spAutoFit/>
          </a:bodyPr>
          <a:lstStyle/>
          <a:p>
            <a:pPr marL="285750" indent="-285750">
              <a:buFont typeface="Wingdings" panose="05000000000000000000" pitchFamily="2" charset="2"/>
              <a:buChar char="ü"/>
            </a:pPr>
            <a:r>
              <a:rPr lang="en-GB" sz="1400" b="1" dirty="0">
                <a:latin typeface="Calibri" panose="020F0502020204030204" pitchFamily="34" charset="0"/>
                <a:cs typeface="Calibri" panose="020F0502020204030204" pitchFamily="34" charset="0"/>
              </a:rPr>
              <a:t>Talk about the order in which to get dressed in, and which items to put on first and last</a:t>
            </a:r>
          </a:p>
          <a:p>
            <a:pPr marL="285750" indent="-285750">
              <a:buFont typeface="Wingdings" panose="05000000000000000000" pitchFamily="2" charset="2"/>
              <a:buChar char="ü"/>
            </a:pPr>
            <a:r>
              <a:rPr lang="en-GB" sz="1400" b="1" dirty="0">
                <a:latin typeface="Calibri" panose="020F0502020204030204" pitchFamily="34" charset="0"/>
                <a:cs typeface="Calibri" panose="020F0502020204030204" pitchFamily="34" charset="0"/>
              </a:rPr>
              <a:t>Match pairs of things such as socks, shoes and gloves </a:t>
            </a:r>
          </a:p>
          <a:p>
            <a:pPr marL="285750" indent="-285750">
              <a:buFont typeface="Wingdings" panose="05000000000000000000" pitchFamily="2" charset="2"/>
              <a:buChar char="ü"/>
            </a:pPr>
            <a:r>
              <a:rPr lang="en-GB" sz="1400" b="1" dirty="0">
                <a:latin typeface="Calibri" panose="020F0502020204030204" pitchFamily="34" charset="0"/>
                <a:cs typeface="Calibri" panose="020F0502020204030204" pitchFamily="34" charset="0"/>
              </a:rPr>
              <a:t>Count the buttons on their top, dress or coat</a:t>
            </a:r>
          </a:p>
          <a:p>
            <a:pPr marL="285750" indent="-285750">
              <a:buFont typeface="Wingdings" panose="05000000000000000000" pitchFamily="2" charset="2"/>
              <a:buChar char="ü"/>
            </a:pPr>
            <a:r>
              <a:rPr lang="en-GB" sz="1400" b="1" dirty="0">
                <a:latin typeface="Calibri" panose="020F0502020204030204" pitchFamily="34" charset="0"/>
                <a:cs typeface="Calibri" panose="020F0502020204030204" pitchFamily="34" charset="0"/>
              </a:rPr>
              <a:t>Discuss colours, patterns, shapes and pictures on their clothes</a:t>
            </a:r>
          </a:p>
          <a:p>
            <a:pPr marL="285750" indent="-285750">
              <a:buFont typeface="Wingdings" panose="05000000000000000000" pitchFamily="2" charset="2"/>
              <a:buChar char="ü"/>
            </a:pPr>
            <a:r>
              <a:rPr lang="en-GB" sz="1400" b="1" dirty="0">
                <a:latin typeface="Calibri" panose="020F0502020204030204" pitchFamily="34" charset="0"/>
                <a:cs typeface="Calibri" panose="020F0502020204030204" pitchFamily="34" charset="0"/>
              </a:rPr>
              <a:t>Time how long it takes to get dressed. Can they beat the timer?</a:t>
            </a:r>
          </a:p>
        </p:txBody>
      </p:sp>
      <p:pic>
        <p:nvPicPr>
          <p:cNvPr id="17" name="Picture 16">
            <a:extLst>
              <a:ext uri="{FF2B5EF4-FFF2-40B4-BE49-F238E27FC236}">
                <a16:creationId xmlns:a16="http://schemas.microsoft.com/office/drawing/2014/main" xmlns="" id="{896C545E-5922-46F1-BBC8-3862CE246F15}"/>
              </a:ext>
            </a:extLst>
          </p:cNvPr>
          <p:cNvPicPr>
            <a:picLocks noChangeAspect="1"/>
          </p:cNvPicPr>
          <p:nvPr/>
        </p:nvPicPr>
        <p:blipFill rotWithShape="1">
          <a:blip r:embed="rId3">
            <a:alphaModFix amt="18000"/>
            <a:extLst>
              <a:ext uri="{28A0092B-C50C-407E-A947-70E740481C1C}">
                <a14:useLocalDpi xmlns:a14="http://schemas.microsoft.com/office/drawing/2010/main" val="0"/>
              </a:ext>
            </a:extLst>
          </a:blip>
          <a:srcRect b="8154"/>
          <a:stretch/>
        </p:blipFill>
        <p:spPr>
          <a:xfrm>
            <a:off x="240204" y="2240016"/>
            <a:ext cx="2732809" cy="4225474"/>
          </a:xfrm>
          <a:prstGeom prst="rect">
            <a:avLst/>
          </a:prstGeom>
        </p:spPr>
      </p:pic>
      <p:pic>
        <p:nvPicPr>
          <p:cNvPr id="19" name="Picture 18">
            <a:extLst>
              <a:ext uri="{FF2B5EF4-FFF2-40B4-BE49-F238E27FC236}">
                <a16:creationId xmlns:a16="http://schemas.microsoft.com/office/drawing/2014/main" xmlns="" id="{3F4FF28B-4C54-462B-A525-F4C6B550E12E}"/>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3273978" y="2237135"/>
            <a:ext cx="2688631" cy="4225474"/>
          </a:xfrm>
          <a:prstGeom prst="rect">
            <a:avLst/>
          </a:prstGeom>
        </p:spPr>
      </p:pic>
      <p:sp>
        <p:nvSpPr>
          <p:cNvPr id="20" name="TextBox 19">
            <a:extLst>
              <a:ext uri="{FF2B5EF4-FFF2-40B4-BE49-F238E27FC236}">
                <a16:creationId xmlns:a16="http://schemas.microsoft.com/office/drawing/2014/main" xmlns="" id="{C144CB79-3366-4F23-A672-29B1AD0F6DC3}"/>
              </a:ext>
            </a:extLst>
          </p:cNvPr>
          <p:cNvSpPr txBox="1"/>
          <p:nvPr/>
        </p:nvSpPr>
        <p:spPr>
          <a:xfrm>
            <a:off x="6157044" y="2395781"/>
            <a:ext cx="2882265" cy="461665"/>
          </a:xfrm>
          <a:prstGeom prst="rect">
            <a:avLst/>
          </a:prstGeom>
          <a:noFill/>
        </p:spPr>
        <p:txBody>
          <a:bodyPr wrap="square" rtlCol="0">
            <a:spAutoFit/>
          </a:bodyPr>
          <a:lstStyle/>
          <a:p>
            <a:r>
              <a:rPr lang="en-GB" sz="2400" b="1" dirty="0">
                <a:solidFill>
                  <a:srgbClr val="0070C0"/>
                </a:solidFill>
                <a:latin typeface="Calibri" panose="020F0502020204030204" pitchFamily="34" charset="0"/>
                <a:cs typeface="Calibri" panose="020F0502020204030204" pitchFamily="34" charset="0"/>
              </a:rPr>
              <a:t>Going to the shop…</a:t>
            </a:r>
          </a:p>
        </p:txBody>
      </p:sp>
      <p:sp>
        <p:nvSpPr>
          <p:cNvPr id="21" name="TextBox 20">
            <a:extLst>
              <a:ext uri="{FF2B5EF4-FFF2-40B4-BE49-F238E27FC236}">
                <a16:creationId xmlns:a16="http://schemas.microsoft.com/office/drawing/2014/main" xmlns="" id="{79D1A8F0-067B-4FC6-AD8D-8D5B22D6B1A1}"/>
              </a:ext>
            </a:extLst>
          </p:cNvPr>
          <p:cNvSpPr txBox="1"/>
          <p:nvPr/>
        </p:nvSpPr>
        <p:spPr>
          <a:xfrm>
            <a:off x="6245562" y="3061408"/>
            <a:ext cx="2452254" cy="2893100"/>
          </a:xfrm>
          <a:prstGeom prst="rect">
            <a:avLst/>
          </a:prstGeom>
          <a:noFill/>
        </p:spPr>
        <p:txBody>
          <a:bodyPr wrap="square" rtlCol="0">
            <a:spAutoFit/>
          </a:bodyPr>
          <a:lstStyle/>
          <a:p>
            <a:pPr marL="285750" indent="-285750">
              <a:buFont typeface="Wingdings" panose="05000000000000000000" pitchFamily="2" charset="2"/>
              <a:buChar char="ü"/>
            </a:pPr>
            <a:r>
              <a:rPr lang="en-GB" sz="1400" b="1" dirty="0">
                <a:latin typeface="Calibri" panose="020F0502020204030204" pitchFamily="34" charset="0"/>
                <a:cs typeface="Calibri" panose="020F0502020204030204" pitchFamily="34" charset="0"/>
              </a:rPr>
              <a:t>Count the number of food items needed or number of items on the shopping list</a:t>
            </a:r>
          </a:p>
          <a:p>
            <a:pPr marL="285750" indent="-285750">
              <a:buFont typeface="Wingdings" panose="05000000000000000000" pitchFamily="2" charset="2"/>
              <a:buChar char="ü"/>
            </a:pPr>
            <a:r>
              <a:rPr lang="en-GB" sz="1400" b="1" dirty="0">
                <a:latin typeface="Calibri" panose="020F0502020204030204" pitchFamily="34" charset="0"/>
                <a:cs typeface="Calibri" panose="020F0502020204030204" pitchFamily="34" charset="0"/>
              </a:rPr>
              <a:t>Count out items from the shelves</a:t>
            </a:r>
          </a:p>
          <a:p>
            <a:pPr marL="285750" indent="-285750">
              <a:buFont typeface="Wingdings" panose="05000000000000000000" pitchFamily="2" charset="2"/>
              <a:buChar char="ü"/>
            </a:pPr>
            <a:r>
              <a:rPr lang="en-GB" sz="1400" b="1" dirty="0">
                <a:latin typeface="Calibri" panose="020F0502020204030204" pitchFamily="34" charset="0"/>
                <a:cs typeface="Calibri" panose="020F0502020204030204" pitchFamily="34" charset="0"/>
              </a:rPr>
              <a:t>Count coins to give to the shopkeeper</a:t>
            </a:r>
          </a:p>
          <a:p>
            <a:pPr marL="285750" indent="-285750">
              <a:buFont typeface="Wingdings" panose="05000000000000000000" pitchFamily="2" charset="2"/>
              <a:buChar char="ü"/>
            </a:pPr>
            <a:r>
              <a:rPr lang="en-GB" sz="1400" b="1" dirty="0">
                <a:latin typeface="Calibri" panose="020F0502020204030204" pitchFamily="34" charset="0"/>
                <a:cs typeface="Calibri" panose="020F0502020204030204" pitchFamily="34" charset="0"/>
              </a:rPr>
              <a:t>Look for numerals on price labels</a:t>
            </a:r>
          </a:p>
          <a:p>
            <a:pPr marL="285750" indent="-285750">
              <a:buFont typeface="Wingdings" panose="05000000000000000000" pitchFamily="2" charset="2"/>
              <a:buChar char="ü"/>
            </a:pPr>
            <a:r>
              <a:rPr lang="en-GB" sz="1400" b="1" dirty="0">
                <a:latin typeface="Calibri" panose="020F0502020204030204" pitchFamily="34" charset="0"/>
                <a:cs typeface="Calibri" panose="020F0502020204030204" pitchFamily="34" charset="0"/>
              </a:rPr>
              <a:t>Compare which shopping bag is the heaviest and which is the lightest </a:t>
            </a:r>
          </a:p>
        </p:txBody>
      </p:sp>
      <p:pic>
        <p:nvPicPr>
          <p:cNvPr id="23" name="Picture 22">
            <a:extLst>
              <a:ext uri="{FF2B5EF4-FFF2-40B4-BE49-F238E27FC236}">
                <a16:creationId xmlns:a16="http://schemas.microsoft.com/office/drawing/2014/main" xmlns="" id="{2F8364C3-5BE3-411C-B2E4-78B3BAF53180}"/>
              </a:ext>
            </a:extLst>
          </p:cNvPr>
          <p:cNvPicPr>
            <a:picLocks noChangeAspect="1"/>
          </p:cNvPicPr>
          <p:nvPr/>
        </p:nvPicPr>
        <p:blipFill>
          <a:blip r:embed="rId5">
            <a:alphaModFix amt="21000"/>
            <a:extLst>
              <a:ext uri="{28A0092B-C50C-407E-A947-70E740481C1C}">
                <a14:useLocalDpi xmlns:a14="http://schemas.microsoft.com/office/drawing/2010/main" val="0"/>
              </a:ext>
            </a:extLst>
          </a:blip>
          <a:stretch>
            <a:fillRect/>
          </a:stretch>
        </p:blipFill>
        <p:spPr>
          <a:xfrm>
            <a:off x="5971160" y="2622787"/>
            <a:ext cx="3189228" cy="3862905"/>
          </a:xfrm>
          <a:prstGeom prst="rect">
            <a:avLst/>
          </a:prstGeom>
        </p:spPr>
      </p:pic>
      <p:sp>
        <p:nvSpPr>
          <p:cNvPr id="24" name="TextBox 23">
            <a:extLst>
              <a:ext uri="{FF2B5EF4-FFF2-40B4-BE49-F238E27FC236}">
                <a16:creationId xmlns:a16="http://schemas.microsoft.com/office/drawing/2014/main" xmlns="" id="{7161FC92-6D86-4D28-B1CF-D76CB995650A}"/>
              </a:ext>
            </a:extLst>
          </p:cNvPr>
          <p:cNvSpPr txBox="1"/>
          <p:nvPr/>
        </p:nvSpPr>
        <p:spPr>
          <a:xfrm>
            <a:off x="9191573" y="2389892"/>
            <a:ext cx="2882265" cy="461665"/>
          </a:xfrm>
          <a:prstGeom prst="rect">
            <a:avLst/>
          </a:prstGeom>
          <a:noFill/>
        </p:spPr>
        <p:txBody>
          <a:bodyPr wrap="square" rtlCol="0">
            <a:spAutoFit/>
          </a:bodyPr>
          <a:lstStyle/>
          <a:p>
            <a:r>
              <a:rPr lang="en-GB" sz="2400" b="1" dirty="0">
                <a:solidFill>
                  <a:srgbClr val="0070C0"/>
                </a:solidFill>
                <a:latin typeface="Calibri" panose="020F0502020204030204" pitchFamily="34" charset="0"/>
                <a:cs typeface="Calibri" panose="020F0502020204030204" pitchFamily="34" charset="0"/>
              </a:rPr>
              <a:t>Bath time…</a:t>
            </a:r>
          </a:p>
        </p:txBody>
      </p:sp>
      <p:sp>
        <p:nvSpPr>
          <p:cNvPr id="28" name="TextBox 27">
            <a:extLst>
              <a:ext uri="{FF2B5EF4-FFF2-40B4-BE49-F238E27FC236}">
                <a16:creationId xmlns:a16="http://schemas.microsoft.com/office/drawing/2014/main" xmlns="" id="{A6B62DBD-DD70-465F-8FD2-1A42D4C155C9}"/>
              </a:ext>
            </a:extLst>
          </p:cNvPr>
          <p:cNvSpPr txBox="1"/>
          <p:nvPr/>
        </p:nvSpPr>
        <p:spPr>
          <a:xfrm>
            <a:off x="9126676" y="3110229"/>
            <a:ext cx="2702855" cy="2893100"/>
          </a:xfrm>
          <a:prstGeom prst="rect">
            <a:avLst/>
          </a:prstGeom>
          <a:noFill/>
        </p:spPr>
        <p:txBody>
          <a:bodyPr wrap="square" rtlCol="0">
            <a:spAutoFit/>
          </a:bodyPr>
          <a:lstStyle/>
          <a:p>
            <a:pPr marL="285750" indent="-285750">
              <a:buFont typeface="Wingdings" panose="05000000000000000000" pitchFamily="2" charset="2"/>
              <a:buChar char="ü"/>
            </a:pPr>
            <a:r>
              <a:rPr lang="en-GB" sz="1400" b="1" dirty="0">
                <a:latin typeface="Calibri" panose="020F0502020204030204" pitchFamily="34" charset="0"/>
                <a:cs typeface="Calibri" panose="020F0502020204030204" pitchFamily="34" charset="0"/>
              </a:rPr>
              <a:t>Count the rubber ducks</a:t>
            </a:r>
          </a:p>
          <a:p>
            <a:pPr marL="285750" indent="-285750">
              <a:buFont typeface="Wingdings" panose="05000000000000000000" pitchFamily="2" charset="2"/>
              <a:buChar char="ü"/>
            </a:pPr>
            <a:r>
              <a:rPr lang="en-GB" sz="1400" b="1" dirty="0">
                <a:latin typeface="Calibri" panose="020F0502020204030204" pitchFamily="34" charset="0"/>
                <a:cs typeface="Calibri" panose="020F0502020204030204" pitchFamily="34" charset="0"/>
              </a:rPr>
              <a:t>Sing ‘5 little ducks went swimming one day…’</a:t>
            </a:r>
          </a:p>
          <a:p>
            <a:pPr marL="285750" indent="-285750">
              <a:buFont typeface="Wingdings" panose="05000000000000000000" pitchFamily="2" charset="2"/>
              <a:buChar char="ü"/>
            </a:pPr>
            <a:r>
              <a:rPr lang="en-GB" sz="1400" b="1" dirty="0">
                <a:latin typeface="Calibri" panose="020F0502020204030204" pitchFamily="34" charset="0"/>
                <a:cs typeface="Calibri" panose="020F0502020204030204" pitchFamily="34" charset="0"/>
              </a:rPr>
              <a:t>Fill different sized containers with water and explore which holds the most water. Use the language of ‘full’ and ‘empty’</a:t>
            </a:r>
          </a:p>
          <a:p>
            <a:pPr marL="285750" indent="-285750">
              <a:buFont typeface="Wingdings" panose="05000000000000000000" pitchFamily="2" charset="2"/>
              <a:buChar char="ü"/>
            </a:pPr>
            <a:r>
              <a:rPr lang="en-GB" sz="1400" b="1" dirty="0">
                <a:latin typeface="Calibri" panose="020F0502020204030204" pitchFamily="34" charset="0"/>
                <a:cs typeface="Calibri" panose="020F0502020204030204" pitchFamily="34" charset="0"/>
              </a:rPr>
              <a:t>Explore objects that float and sink</a:t>
            </a:r>
          </a:p>
          <a:p>
            <a:pPr marL="285750" indent="-285750">
              <a:buFont typeface="Wingdings" panose="05000000000000000000" pitchFamily="2" charset="2"/>
              <a:buChar char="ü"/>
            </a:pPr>
            <a:r>
              <a:rPr lang="en-GB" sz="1400" b="1" dirty="0">
                <a:latin typeface="Calibri" panose="020F0502020204030204" pitchFamily="34" charset="0"/>
                <a:cs typeface="Calibri" panose="020F0502020204030204" pitchFamily="34" charset="0"/>
              </a:rPr>
              <a:t>Explore how many objects they can count into a boat to make it sink</a:t>
            </a:r>
          </a:p>
          <a:p>
            <a:pPr marL="285750" indent="-285750">
              <a:buFont typeface="Wingdings" panose="05000000000000000000" pitchFamily="2" charset="2"/>
              <a:buChar char="ü"/>
            </a:pPr>
            <a:endParaRPr lang="en-GB" sz="1400" b="1" dirty="0">
              <a:latin typeface="Calibri" panose="020F0502020204030204" pitchFamily="34" charset="0"/>
              <a:cs typeface="Calibri" panose="020F0502020204030204" pitchFamily="34" charset="0"/>
            </a:endParaRPr>
          </a:p>
        </p:txBody>
      </p:sp>
      <p:pic>
        <p:nvPicPr>
          <p:cNvPr id="30" name="Picture 29">
            <a:extLst>
              <a:ext uri="{FF2B5EF4-FFF2-40B4-BE49-F238E27FC236}">
                <a16:creationId xmlns:a16="http://schemas.microsoft.com/office/drawing/2014/main" xmlns="" id="{858585FB-1532-4511-8190-04F42CBD4A25}"/>
              </a:ext>
            </a:extLst>
          </p:cNvPr>
          <p:cNvPicPr>
            <a:picLocks noChangeAspect="1"/>
          </p:cNvPicPr>
          <p:nvPr/>
        </p:nvPicPr>
        <p:blipFill>
          <a:blip r:embed="rId6">
            <a:alphaModFix amt="12000"/>
            <a:extLst>
              <a:ext uri="{28A0092B-C50C-407E-A947-70E740481C1C}">
                <a14:useLocalDpi xmlns:a14="http://schemas.microsoft.com/office/drawing/2010/main" val="0"/>
              </a:ext>
            </a:extLst>
          </a:blip>
          <a:stretch>
            <a:fillRect/>
          </a:stretch>
        </p:blipFill>
        <p:spPr>
          <a:xfrm>
            <a:off x="9190099" y="2964951"/>
            <a:ext cx="2576008" cy="3497658"/>
          </a:xfrm>
          <a:prstGeom prst="rect">
            <a:avLst/>
          </a:prstGeom>
        </p:spPr>
      </p:pic>
    </p:spTree>
    <p:extLst>
      <p:ext uri="{BB962C8B-B14F-4D97-AF65-F5344CB8AC3E}">
        <p14:creationId xmlns:p14="http://schemas.microsoft.com/office/powerpoint/2010/main" val="2364232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xmlns="" id="{3C577233-D2A2-4D47-A0C5-98C3E7631AE6}"/>
              </a:ext>
            </a:extLst>
          </p:cNvPr>
          <p:cNvSpPr/>
          <p:nvPr/>
        </p:nvSpPr>
        <p:spPr>
          <a:xfrm>
            <a:off x="102637" y="2632611"/>
            <a:ext cx="4264778" cy="3447492"/>
          </a:xfrm>
          <a:prstGeom prst="cloudCallout">
            <a:avLst>
              <a:gd name="adj1" fmla="val -41452"/>
              <a:gd name="adj2" fmla="val 59311"/>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alibri" panose="020F0502020204030204" pitchFamily="34" charset="0"/>
                <a:cs typeface="Calibri" panose="020F0502020204030204" pitchFamily="34" charset="0"/>
              </a:rPr>
              <a:t>Take a minute to think about your earliest memory of maths. What do you remember? </a:t>
            </a:r>
          </a:p>
        </p:txBody>
      </p:sp>
      <p:pic>
        <p:nvPicPr>
          <p:cNvPr id="6" name="Picture 5">
            <a:extLst>
              <a:ext uri="{FF2B5EF4-FFF2-40B4-BE49-F238E27FC236}">
                <a16:creationId xmlns:a16="http://schemas.microsoft.com/office/drawing/2014/main" xmlns="" id="{14EB0369-13EB-49CC-9733-AB3488274C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9675" y="976746"/>
            <a:ext cx="2349841" cy="3688772"/>
          </a:xfrm>
          <a:prstGeom prst="rect">
            <a:avLst/>
          </a:prstGeom>
        </p:spPr>
      </p:pic>
      <p:pic>
        <p:nvPicPr>
          <p:cNvPr id="9" name="Picture 8">
            <a:extLst>
              <a:ext uri="{FF2B5EF4-FFF2-40B4-BE49-F238E27FC236}">
                <a16:creationId xmlns:a16="http://schemas.microsoft.com/office/drawing/2014/main" xmlns="" id="{6D054D65-6C68-4819-B23C-2E2D0A14BC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4836" y="2702542"/>
            <a:ext cx="2664839" cy="2092839"/>
          </a:xfrm>
          <a:prstGeom prst="rect">
            <a:avLst/>
          </a:prstGeom>
        </p:spPr>
      </p:pic>
      <p:pic>
        <p:nvPicPr>
          <p:cNvPr id="11" name="Picture 10">
            <a:extLst>
              <a:ext uri="{FF2B5EF4-FFF2-40B4-BE49-F238E27FC236}">
                <a16:creationId xmlns:a16="http://schemas.microsoft.com/office/drawing/2014/main" xmlns="" id="{09725943-37FF-4608-9191-671BB55F22E9}"/>
              </a:ext>
            </a:extLst>
          </p:cNvPr>
          <p:cNvPicPr>
            <a:picLocks noChangeAspect="1"/>
          </p:cNvPicPr>
          <p:nvPr/>
        </p:nvPicPr>
        <p:blipFill rotWithShape="1">
          <a:blip r:embed="rId5">
            <a:extLst>
              <a:ext uri="{28A0092B-C50C-407E-A947-70E740481C1C}">
                <a14:useLocalDpi xmlns:a14="http://schemas.microsoft.com/office/drawing/2010/main" val="0"/>
              </a:ext>
            </a:extLst>
          </a:blip>
          <a:srcRect l="4874" t="6496" r="3437" b="9033"/>
          <a:stretch/>
        </p:blipFill>
        <p:spPr>
          <a:xfrm>
            <a:off x="4426578" y="1059837"/>
            <a:ext cx="2783097" cy="1723746"/>
          </a:xfrm>
          <a:prstGeom prst="rect">
            <a:avLst/>
          </a:prstGeom>
        </p:spPr>
      </p:pic>
      <p:sp>
        <p:nvSpPr>
          <p:cNvPr id="8" name="Title 1">
            <a:extLst>
              <a:ext uri="{FF2B5EF4-FFF2-40B4-BE49-F238E27FC236}">
                <a16:creationId xmlns:a16="http://schemas.microsoft.com/office/drawing/2014/main" xmlns="" id="{DA7D3760-E622-4D1F-A644-E335A48A9EAC}"/>
              </a:ext>
            </a:extLst>
          </p:cNvPr>
          <p:cNvSpPr>
            <a:spLocks noGrp="1"/>
          </p:cNvSpPr>
          <p:nvPr>
            <p:ph type="title"/>
          </p:nvPr>
        </p:nvSpPr>
        <p:spPr>
          <a:xfrm>
            <a:off x="255399" y="212316"/>
            <a:ext cx="5840601" cy="1918692"/>
          </a:xfrm>
        </p:spPr>
        <p:txBody>
          <a:bodyPr anchor="t">
            <a:normAutofit/>
          </a:bodyPr>
          <a:lstStyle/>
          <a:p>
            <a:r>
              <a:rPr lang="en-GB" sz="5000" b="1" dirty="0">
                <a:latin typeface="Calibri" panose="020F0502020204030204" pitchFamily="34" charset="0"/>
                <a:cs typeface="Calibri" panose="020F0502020204030204" pitchFamily="34" charset="0"/>
              </a:rPr>
              <a:t>Time to reflect</a:t>
            </a:r>
          </a:p>
        </p:txBody>
      </p:sp>
    </p:spTree>
    <p:extLst>
      <p:ext uri="{BB962C8B-B14F-4D97-AF65-F5344CB8AC3E}">
        <p14:creationId xmlns:p14="http://schemas.microsoft.com/office/powerpoint/2010/main" val="3185536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F625BF-B47B-42E5-9658-5281DD31DE96}"/>
              </a:ext>
            </a:extLst>
          </p:cNvPr>
          <p:cNvSpPr txBox="1">
            <a:spLocks/>
          </p:cNvSpPr>
          <p:nvPr/>
        </p:nvSpPr>
        <p:spPr>
          <a:xfrm>
            <a:off x="104228" y="271155"/>
            <a:ext cx="10239397" cy="1987297"/>
          </a:xfrm>
          <a:prstGeom prst="rect">
            <a:avLst/>
          </a:prstGeom>
        </p:spPr>
        <p:txBody>
          <a:bodyP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5300" b="1" dirty="0">
                <a:latin typeface="Calibri" panose="020F0502020204030204" pitchFamily="34" charset="0"/>
                <a:cs typeface="Calibri" panose="020F0502020204030204" pitchFamily="34" charset="0"/>
              </a:rPr>
              <a:t>Mastery in Maths</a:t>
            </a:r>
            <a:r>
              <a:rPr lang="en-GB" sz="4400" b="1" dirty="0">
                <a:latin typeface="Calibri" panose="020F0502020204030204" pitchFamily="34" charset="0"/>
                <a:cs typeface="Calibri" panose="020F0502020204030204" pitchFamily="34" charset="0"/>
              </a:rPr>
              <a:t/>
            </a:r>
            <a:br>
              <a:rPr lang="en-GB" sz="4400" b="1" dirty="0">
                <a:latin typeface="Calibri" panose="020F0502020204030204" pitchFamily="34" charset="0"/>
                <a:cs typeface="Calibri" panose="020F0502020204030204" pitchFamily="34" charset="0"/>
              </a:rPr>
            </a:br>
            <a:endParaRPr lang="en-GB" sz="4400" b="1"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xmlns="" id="{A792A97F-7877-491A-A7B4-001581975D58}"/>
              </a:ext>
            </a:extLst>
          </p:cNvPr>
          <p:cNvSpPr/>
          <p:nvPr/>
        </p:nvSpPr>
        <p:spPr>
          <a:xfrm>
            <a:off x="545283" y="1237567"/>
            <a:ext cx="9201390" cy="3139321"/>
          </a:xfrm>
          <a:prstGeom prst="rect">
            <a:avLst/>
          </a:prstGeom>
        </p:spPr>
        <p:txBody>
          <a:bodyPr wrap="square">
            <a:spAutoFit/>
          </a:bodyPr>
          <a:lstStyle/>
          <a:p>
            <a:r>
              <a:rPr lang="en-GB" dirty="0">
                <a:latin typeface="Calibri" panose="020F0502020204030204" pitchFamily="34" charset="0"/>
                <a:ea typeface="Calibri" panose="020F0502020204030204" pitchFamily="34" charset="0"/>
                <a:cs typeface="Calibri" panose="020F0502020204030204" pitchFamily="34" charset="0"/>
              </a:rPr>
              <a:t>‘Mastery’ refers to children gaining a </a:t>
            </a:r>
            <a:r>
              <a:rPr lang="en-GB" b="1" dirty="0">
                <a:latin typeface="Calibri" panose="020F0502020204030204" pitchFamily="34" charset="0"/>
                <a:ea typeface="Calibri" panose="020F0502020204030204" pitchFamily="34" charset="0"/>
                <a:cs typeface="Calibri" panose="020F0502020204030204" pitchFamily="34" charset="0"/>
              </a:rPr>
              <a:t>deep understanding of maths </a:t>
            </a:r>
            <a:r>
              <a:rPr lang="en-GB" dirty="0">
                <a:latin typeface="Calibri" panose="020F0502020204030204" pitchFamily="34" charset="0"/>
                <a:ea typeface="Calibri" panose="020F0502020204030204" pitchFamily="34" charset="0"/>
                <a:cs typeface="Calibri" panose="020F0502020204030204" pitchFamily="34" charset="0"/>
              </a:rPr>
              <a:t>and being able to understand, explain and apply their own learning. </a:t>
            </a:r>
            <a:r>
              <a:rPr lang="en-GB" dirty="0">
                <a:latin typeface="Calibri" panose="020F0502020204030204" pitchFamily="34" charset="0"/>
                <a:cs typeface="Calibri" panose="020F0502020204030204" pitchFamily="34" charset="0"/>
              </a:rPr>
              <a:t>Children are given time to think about the maths in order to understand concepts rather than a set of rules or procedures. </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In the early years, exploring bigger numbers does not necessarily mean a bigger challenge. When playing with your child or exploring maths activities consider these questions to develop a deeper understanding of maths:</a:t>
            </a: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xmlns="" id="{A242B827-BF5C-45D7-88F4-A76B0C28B162}"/>
              </a:ext>
            </a:extLst>
          </p:cNvPr>
          <p:cNvSpPr/>
          <p:nvPr/>
        </p:nvSpPr>
        <p:spPr>
          <a:xfrm>
            <a:off x="1174458" y="3443045"/>
            <a:ext cx="7390702" cy="301138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xmlns="" id="{29F2E30F-923D-4097-AA95-D32AEC794EA9}"/>
              </a:ext>
            </a:extLst>
          </p:cNvPr>
          <p:cNvSpPr txBox="1"/>
          <p:nvPr/>
        </p:nvSpPr>
        <p:spPr>
          <a:xfrm>
            <a:off x="2265025" y="3735609"/>
            <a:ext cx="6283356" cy="2739211"/>
          </a:xfrm>
          <a:prstGeom prst="rect">
            <a:avLst/>
          </a:prstGeom>
          <a:noFill/>
        </p:spPr>
        <p:txBody>
          <a:bodyPr wrap="square" rtlCol="0">
            <a:spAutoFit/>
          </a:bodyPr>
          <a:lstStyle/>
          <a:p>
            <a:pPr marL="285750" indent="-285750">
              <a:buClr>
                <a:schemeClr val="accent2"/>
              </a:buClr>
              <a:buFont typeface="Wingdings" panose="05000000000000000000" pitchFamily="2" charset="2"/>
              <a:buChar char="ü"/>
            </a:pPr>
            <a:r>
              <a:rPr lang="en-GB" sz="2200" b="1" dirty="0">
                <a:latin typeface="Calibri" panose="020F0502020204030204" pitchFamily="34" charset="0"/>
                <a:cs typeface="Calibri" panose="020F0502020204030204" pitchFamily="34" charset="0"/>
              </a:rPr>
              <a:t>How do you know? How can we prove it?</a:t>
            </a:r>
          </a:p>
          <a:p>
            <a:pPr marL="285750" indent="-285750">
              <a:buClr>
                <a:schemeClr val="accent2"/>
              </a:buClr>
              <a:buFont typeface="Wingdings" panose="05000000000000000000" pitchFamily="2" charset="2"/>
              <a:buChar char="ü"/>
            </a:pPr>
            <a:r>
              <a:rPr lang="en-GB" sz="2200" b="1" dirty="0">
                <a:latin typeface="Calibri" panose="020F0502020204030204" pitchFamily="34" charset="0"/>
                <a:cs typeface="Calibri" panose="020F0502020204030204" pitchFamily="34" charset="0"/>
              </a:rPr>
              <a:t>Can you show me?</a:t>
            </a:r>
          </a:p>
          <a:p>
            <a:pPr marL="285750" indent="-285750">
              <a:buClr>
                <a:schemeClr val="accent2"/>
              </a:buClr>
              <a:buFont typeface="Wingdings" panose="05000000000000000000" pitchFamily="2" charset="2"/>
              <a:buChar char="ü"/>
            </a:pPr>
            <a:r>
              <a:rPr lang="en-GB" sz="2200" b="1" dirty="0">
                <a:latin typeface="Calibri" panose="020F0502020204030204" pitchFamily="34" charset="0"/>
                <a:cs typeface="Calibri" panose="020F0502020204030204" pitchFamily="34" charset="0"/>
              </a:rPr>
              <a:t>I wonder if you can find another way?</a:t>
            </a:r>
          </a:p>
          <a:p>
            <a:pPr marL="285750" indent="-285750">
              <a:buClr>
                <a:schemeClr val="accent2"/>
              </a:buClr>
              <a:buFont typeface="Wingdings" panose="05000000000000000000" pitchFamily="2" charset="2"/>
              <a:buChar char="ü"/>
            </a:pPr>
            <a:r>
              <a:rPr lang="en-GB" sz="2200" b="1" dirty="0">
                <a:latin typeface="Calibri" panose="020F0502020204030204" pitchFamily="34" charset="0"/>
                <a:cs typeface="Calibri" panose="020F0502020204030204" pitchFamily="34" charset="0"/>
              </a:rPr>
              <a:t>I wonder if it is possible to…?</a:t>
            </a:r>
          </a:p>
          <a:p>
            <a:pPr marL="285750" indent="-285750">
              <a:buClr>
                <a:schemeClr val="accent2"/>
              </a:buClr>
              <a:buFont typeface="Wingdings" panose="05000000000000000000" pitchFamily="2" charset="2"/>
              <a:buChar char="ü"/>
            </a:pPr>
            <a:r>
              <a:rPr lang="en-GB" sz="2200" b="1" dirty="0">
                <a:latin typeface="Calibri" panose="020F0502020204030204" pitchFamily="34" charset="0"/>
                <a:cs typeface="Calibri" panose="020F0502020204030204" pitchFamily="34" charset="0"/>
              </a:rPr>
              <a:t>I wonder what would happen if…?</a:t>
            </a:r>
          </a:p>
          <a:p>
            <a:pPr marL="285750" indent="-285750">
              <a:buClr>
                <a:schemeClr val="accent2"/>
              </a:buClr>
              <a:buFont typeface="Wingdings" panose="05000000000000000000" pitchFamily="2" charset="2"/>
              <a:buChar char="ü"/>
            </a:pPr>
            <a:r>
              <a:rPr lang="en-GB" sz="2200" b="1" dirty="0">
                <a:latin typeface="Calibri" panose="020F0502020204030204" pitchFamily="34" charset="0"/>
                <a:cs typeface="Calibri" panose="020F0502020204030204" pitchFamily="34" charset="0"/>
              </a:rPr>
              <a:t>I wonder if you can explain it to your friend?</a:t>
            </a:r>
          </a:p>
          <a:p>
            <a:pPr marL="285750" indent="-285750">
              <a:buClr>
                <a:schemeClr val="accent2"/>
              </a:buClr>
              <a:buFont typeface="Wingdings" panose="05000000000000000000" pitchFamily="2" charset="2"/>
              <a:buChar char="ü"/>
            </a:pPr>
            <a:r>
              <a:rPr lang="en-GB" sz="2200" b="1" dirty="0">
                <a:latin typeface="Calibri" panose="020F0502020204030204" pitchFamily="34" charset="0"/>
                <a:cs typeface="Calibri" panose="020F0502020204030204" pitchFamily="34" charset="0"/>
              </a:rPr>
              <a:t>Can we draw it?</a:t>
            </a:r>
          </a:p>
          <a:p>
            <a:pPr marL="285750" indent="-285750">
              <a:buClr>
                <a:schemeClr val="accent2"/>
              </a:buClr>
              <a:buFont typeface="Wingdings" panose="05000000000000000000" pitchFamily="2" charset="2"/>
              <a:buChar char="ü"/>
            </a:pPr>
            <a:endParaRPr lang="en-GB" dirty="0"/>
          </a:p>
        </p:txBody>
      </p:sp>
      <p:pic>
        <p:nvPicPr>
          <p:cNvPr id="8" name="Picture 7">
            <a:extLst>
              <a:ext uri="{FF2B5EF4-FFF2-40B4-BE49-F238E27FC236}">
                <a16:creationId xmlns:a16="http://schemas.microsoft.com/office/drawing/2014/main" xmlns="" id="{FAFD607C-0EF5-46B0-86C8-D9557802EF80}"/>
              </a:ext>
            </a:extLst>
          </p:cNvPr>
          <p:cNvPicPr>
            <a:picLocks noChangeAspect="1"/>
          </p:cNvPicPr>
          <p:nvPr/>
        </p:nvPicPr>
        <p:blipFill rotWithShape="1">
          <a:blip r:embed="rId3">
            <a:extLst>
              <a:ext uri="{28A0092B-C50C-407E-A947-70E740481C1C}">
                <a14:useLocalDpi xmlns:a14="http://schemas.microsoft.com/office/drawing/2010/main" val="0"/>
              </a:ext>
            </a:extLst>
          </a:blip>
          <a:srcRect l="29930" r="32098"/>
          <a:stretch/>
        </p:blipFill>
        <p:spPr>
          <a:xfrm>
            <a:off x="1107345" y="4050772"/>
            <a:ext cx="1262948" cy="1782769"/>
          </a:xfrm>
          <a:prstGeom prst="ellipse">
            <a:avLst/>
          </a:prstGeom>
          <a:ln>
            <a:noFill/>
          </a:ln>
          <a:effectLst>
            <a:softEdge rad="112500"/>
          </a:effectLst>
        </p:spPr>
      </p:pic>
    </p:spTree>
    <p:extLst>
      <p:ext uri="{BB962C8B-B14F-4D97-AF65-F5344CB8AC3E}">
        <p14:creationId xmlns:p14="http://schemas.microsoft.com/office/powerpoint/2010/main" val="1916701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D8D71C-CDE0-49D1-9C6C-B88BD33B8A44}"/>
              </a:ext>
            </a:extLst>
          </p:cNvPr>
          <p:cNvSpPr>
            <a:spLocks noGrp="1"/>
          </p:cNvSpPr>
          <p:nvPr>
            <p:ph type="title"/>
          </p:nvPr>
        </p:nvSpPr>
        <p:spPr>
          <a:xfrm>
            <a:off x="677334" y="324375"/>
            <a:ext cx="8596668" cy="1320800"/>
          </a:xfrm>
        </p:spPr>
        <p:txBody>
          <a:bodyPr>
            <a:normAutofit/>
          </a:bodyPr>
          <a:lstStyle/>
          <a:p>
            <a:pPr algn="ctr"/>
            <a:r>
              <a:rPr lang="en-GB" sz="5400" b="1" dirty="0">
                <a:latin typeface="Calibri" panose="020F0502020204030204" pitchFamily="34" charset="0"/>
                <a:cs typeface="Calibri" panose="020F0502020204030204" pitchFamily="34" charset="0"/>
              </a:rPr>
              <a:t>Stories to promote Maths</a:t>
            </a:r>
          </a:p>
        </p:txBody>
      </p:sp>
      <p:pic>
        <p:nvPicPr>
          <p:cNvPr id="8" name="Picture 7">
            <a:extLst>
              <a:ext uri="{FF2B5EF4-FFF2-40B4-BE49-F238E27FC236}">
                <a16:creationId xmlns:a16="http://schemas.microsoft.com/office/drawing/2014/main" xmlns="" id="{91DA135B-5D02-4FBB-A9FF-78BA3E472B87}"/>
              </a:ext>
            </a:extLst>
          </p:cNvPr>
          <p:cNvPicPr>
            <a:picLocks noChangeAspect="1"/>
          </p:cNvPicPr>
          <p:nvPr/>
        </p:nvPicPr>
        <p:blipFill rotWithShape="1">
          <a:blip r:embed="rId3"/>
          <a:srcRect l="23934" t="23976" r="24892" b="11285"/>
          <a:stretch/>
        </p:blipFill>
        <p:spPr>
          <a:xfrm>
            <a:off x="534282" y="1684931"/>
            <a:ext cx="6419367" cy="4565676"/>
          </a:xfrm>
          <a:prstGeom prst="rect">
            <a:avLst/>
          </a:prstGeom>
        </p:spPr>
      </p:pic>
      <p:sp>
        <p:nvSpPr>
          <p:cNvPr id="9" name="Rectangle 8">
            <a:extLst>
              <a:ext uri="{FF2B5EF4-FFF2-40B4-BE49-F238E27FC236}">
                <a16:creationId xmlns:a16="http://schemas.microsoft.com/office/drawing/2014/main" xmlns="" id="{C517D4E5-C3EF-4FBF-90A1-A4424992F338}"/>
              </a:ext>
            </a:extLst>
          </p:cNvPr>
          <p:cNvSpPr/>
          <p:nvPr/>
        </p:nvSpPr>
        <p:spPr>
          <a:xfrm>
            <a:off x="7220199" y="1974573"/>
            <a:ext cx="2359445" cy="18685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xmlns="" id="{F970CC40-D376-48EE-8112-31E33DEF40A6}"/>
              </a:ext>
            </a:extLst>
          </p:cNvPr>
          <p:cNvSpPr txBox="1"/>
          <p:nvPr/>
        </p:nvSpPr>
        <p:spPr>
          <a:xfrm>
            <a:off x="7220199" y="2093243"/>
            <a:ext cx="2359445" cy="1631216"/>
          </a:xfrm>
          <a:prstGeom prst="rect">
            <a:avLst/>
          </a:prstGeom>
          <a:noFill/>
        </p:spPr>
        <p:txBody>
          <a:bodyPr wrap="square" rtlCol="0">
            <a:spAutoFit/>
          </a:bodyPr>
          <a:lstStyle/>
          <a:p>
            <a:pPr algn="ctr"/>
            <a:r>
              <a:rPr lang="en-GB" sz="2000" b="1" dirty="0">
                <a:latin typeface="Calibri" panose="020F0502020204030204" pitchFamily="34" charset="0"/>
                <a:cs typeface="Calibri" panose="020F0502020204030204" pitchFamily="34" charset="0"/>
              </a:rPr>
              <a:t>Please click on the link below to see a brief description of stories to promote Maths</a:t>
            </a:r>
          </a:p>
        </p:txBody>
      </p:sp>
      <p:pic>
        <p:nvPicPr>
          <p:cNvPr id="12" name="Picture 11">
            <a:extLst>
              <a:ext uri="{FF2B5EF4-FFF2-40B4-BE49-F238E27FC236}">
                <a16:creationId xmlns:a16="http://schemas.microsoft.com/office/drawing/2014/main" xmlns="" id="{11C89377-07C2-4AD1-A453-1346941312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1066" y="5663782"/>
            <a:ext cx="917713" cy="917713"/>
          </a:xfrm>
          <a:prstGeom prst="rect">
            <a:avLst/>
          </a:prstGeom>
        </p:spPr>
      </p:pic>
      <p:graphicFrame>
        <p:nvGraphicFramePr>
          <p:cNvPr id="5" name="Object 4">
            <a:extLst>
              <a:ext uri="{FF2B5EF4-FFF2-40B4-BE49-F238E27FC236}">
                <a16:creationId xmlns:a16="http://schemas.microsoft.com/office/drawing/2014/main" xmlns="" id="{84C835FB-C7AC-4B1B-AB64-24EA7FC414A8}"/>
              </a:ext>
            </a:extLst>
          </p:cNvPr>
          <p:cNvGraphicFramePr>
            <a:graphicFrameLocks noChangeAspect="1"/>
          </p:cNvGraphicFramePr>
          <p:nvPr>
            <p:extLst>
              <p:ext uri="{D42A27DB-BD31-4B8C-83A1-F6EECF244321}">
                <p14:modId xmlns:p14="http://schemas.microsoft.com/office/powerpoint/2010/main" val="4243734587"/>
              </p:ext>
            </p:extLst>
          </p:nvPr>
        </p:nvGraphicFramePr>
        <p:xfrm>
          <a:off x="7574733" y="4271277"/>
          <a:ext cx="1650376" cy="1392505"/>
        </p:xfrm>
        <a:graphic>
          <a:graphicData uri="http://schemas.openxmlformats.org/presentationml/2006/ole">
            <mc:AlternateContent xmlns:mc="http://schemas.openxmlformats.org/markup-compatibility/2006">
              <mc:Choice xmlns:v="urn:schemas-microsoft-com:vml" Requires="v">
                <p:oleObj spid="_x0000_s2107"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7574733" y="4271277"/>
                        <a:ext cx="1650376" cy="1392505"/>
                      </a:xfrm>
                      <a:prstGeom prst="rect">
                        <a:avLst/>
                      </a:prstGeom>
                    </p:spPr>
                  </p:pic>
                </p:oleObj>
              </mc:Fallback>
            </mc:AlternateContent>
          </a:graphicData>
        </a:graphic>
      </p:graphicFrame>
    </p:spTree>
    <p:extLst>
      <p:ext uri="{BB962C8B-B14F-4D97-AF65-F5344CB8AC3E}">
        <p14:creationId xmlns:p14="http://schemas.microsoft.com/office/powerpoint/2010/main" val="385309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D8D71C-CDE0-49D1-9C6C-B88BD33B8A44}"/>
              </a:ext>
            </a:extLst>
          </p:cNvPr>
          <p:cNvSpPr>
            <a:spLocks noGrp="1"/>
          </p:cNvSpPr>
          <p:nvPr>
            <p:ph type="title"/>
          </p:nvPr>
        </p:nvSpPr>
        <p:spPr>
          <a:xfrm>
            <a:off x="357604" y="324375"/>
            <a:ext cx="9222040" cy="1374376"/>
          </a:xfrm>
        </p:spPr>
        <p:txBody>
          <a:bodyPr>
            <a:normAutofit/>
          </a:bodyPr>
          <a:lstStyle/>
          <a:p>
            <a:pPr algn="ctr"/>
            <a:r>
              <a:rPr lang="en-GB" sz="5400" b="1" dirty="0">
                <a:latin typeface="Calibri" panose="020F0502020204030204" pitchFamily="34" charset="0"/>
                <a:cs typeface="Calibri" panose="020F0502020204030204" pitchFamily="34" charset="0"/>
              </a:rPr>
              <a:t>Understanding the lingo</a:t>
            </a:r>
          </a:p>
        </p:txBody>
      </p:sp>
      <p:sp>
        <p:nvSpPr>
          <p:cNvPr id="9" name="Rectangle 8">
            <a:extLst>
              <a:ext uri="{FF2B5EF4-FFF2-40B4-BE49-F238E27FC236}">
                <a16:creationId xmlns:a16="http://schemas.microsoft.com/office/drawing/2014/main" xmlns="" id="{C517D4E5-C3EF-4FBF-90A1-A4424992F338}"/>
              </a:ext>
            </a:extLst>
          </p:cNvPr>
          <p:cNvSpPr/>
          <p:nvPr/>
        </p:nvSpPr>
        <p:spPr>
          <a:xfrm>
            <a:off x="7116417" y="1974573"/>
            <a:ext cx="2463227" cy="18685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xmlns="" id="{F970CC40-D376-48EE-8112-31E33DEF40A6}"/>
              </a:ext>
            </a:extLst>
          </p:cNvPr>
          <p:cNvSpPr txBox="1"/>
          <p:nvPr/>
        </p:nvSpPr>
        <p:spPr>
          <a:xfrm>
            <a:off x="7116417" y="2093243"/>
            <a:ext cx="2463227" cy="1631216"/>
          </a:xfrm>
          <a:prstGeom prst="rect">
            <a:avLst/>
          </a:prstGeom>
          <a:noFill/>
        </p:spPr>
        <p:txBody>
          <a:bodyPr wrap="square" rtlCol="0">
            <a:spAutoFit/>
          </a:bodyPr>
          <a:lstStyle/>
          <a:p>
            <a:pPr algn="ctr"/>
            <a:r>
              <a:rPr lang="en-GB" sz="2000" b="1" dirty="0">
                <a:latin typeface="Calibri" panose="020F0502020204030204" pitchFamily="34" charset="0"/>
                <a:cs typeface="Calibri" panose="020F0502020204030204" pitchFamily="34" charset="0"/>
              </a:rPr>
              <a:t>Please click on the link below to see a glossary of Maths terms you may come across</a:t>
            </a:r>
          </a:p>
        </p:txBody>
      </p:sp>
      <p:pic>
        <p:nvPicPr>
          <p:cNvPr id="12" name="Picture 11">
            <a:extLst>
              <a:ext uri="{FF2B5EF4-FFF2-40B4-BE49-F238E27FC236}">
                <a16:creationId xmlns:a16="http://schemas.microsoft.com/office/drawing/2014/main" xmlns="" id="{11C89377-07C2-4AD1-A453-1346941312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1064" y="5493565"/>
            <a:ext cx="917713" cy="917713"/>
          </a:xfrm>
          <a:prstGeom prst="rect">
            <a:avLst/>
          </a:prstGeom>
        </p:spPr>
      </p:pic>
      <p:pic>
        <p:nvPicPr>
          <p:cNvPr id="3" name="Picture 2">
            <a:extLst>
              <a:ext uri="{FF2B5EF4-FFF2-40B4-BE49-F238E27FC236}">
                <a16:creationId xmlns:a16="http://schemas.microsoft.com/office/drawing/2014/main" xmlns="" id="{35838A41-34A1-41FD-B417-9F91F580CDEB}"/>
              </a:ext>
            </a:extLst>
          </p:cNvPr>
          <p:cNvPicPr>
            <a:picLocks noChangeAspect="1"/>
          </p:cNvPicPr>
          <p:nvPr/>
        </p:nvPicPr>
        <p:blipFill rotWithShape="1">
          <a:blip r:embed="rId5"/>
          <a:srcRect l="34022" t="20856" r="35652" b="6259"/>
          <a:stretch/>
        </p:blipFill>
        <p:spPr>
          <a:xfrm>
            <a:off x="1749287" y="1585426"/>
            <a:ext cx="3697357" cy="4996069"/>
          </a:xfrm>
          <a:prstGeom prst="rect">
            <a:avLst/>
          </a:prstGeom>
        </p:spPr>
      </p:pic>
      <p:graphicFrame>
        <p:nvGraphicFramePr>
          <p:cNvPr id="4" name="Object 3">
            <a:extLst>
              <a:ext uri="{FF2B5EF4-FFF2-40B4-BE49-F238E27FC236}">
                <a16:creationId xmlns:a16="http://schemas.microsoft.com/office/drawing/2014/main" xmlns="" id="{87E61B31-1723-42F7-A28C-FE436E9144B6}"/>
              </a:ext>
            </a:extLst>
          </p:cNvPr>
          <p:cNvGraphicFramePr>
            <a:graphicFrameLocks noChangeAspect="1"/>
          </p:cNvGraphicFramePr>
          <p:nvPr>
            <p:extLst>
              <p:ext uri="{D42A27DB-BD31-4B8C-83A1-F6EECF244321}">
                <p14:modId xmlns:p14="http://schemas.microsoft.com/office/powerpoint/2010/main" val="3814541726"/>
              </p:ext>
            </p:extLst>
          </p:nvPr>
        </p:nvGraphicFramePr>
        <p:xfrm>
          <a:off x="7381383" y="4218542"/>
          <a:ext cx="1933293" cy="1631216"/>
        </p:xfrm>
        <a:graphic>
          <a:graphicData uri="http://schemas.openxmlformats.org/presentationml/2006/ole">
            <mc:AlternateContent xmlns:mc="http://schemas.openxmlformats.org/markup-compatibility/2006">
              <mc:Choice xmlns:v="urn:schemas-microsoft-com:vml" Requires="v">
                <p:oleObj spid="_x0000_s3128" name="Acrobat Document" showAsIcon="1" r:id="rId6" imgW="914400" imgH="771480" progId="AcroExch.Document.DC">
                  <p:embed/>
                </p:oleObj>
              </mc:Choice>
              <mc:Fallback>
                <p:oleObj name="Acrobat Document" showAsIcon="1" r:id="rId6" imgW="914400" imgH="771480" progId="AcroExch.Document.DC">
                  <p:embed/>
                  <p:pic>
                    <p:nvPicPr>
                      <p:cNvPr id="0" name=""/>
                      <p:cNvPicPr/>
                      <p:nvPr/>
                    </p:nvPicPr>
                    <p:blipFill>
                      <a:blip r:embed="rId7"/>
                      <a:stretch>
                        <a:fillRect/>
                      </a:stretch>
                    </p:blipFill>
                    <p:spPr>
                      <a:xfrm>
                        <a:off x="7381383" y="4218542"/>
                        <a:ext cx="1933293" cy="1631216"/>
                      </a:xfrm>
                      <a:prstGeom prst="rect">
                        <a:avLst/>
                      </a:prstGeom>
                    </p:spPr>
                  </p:pic>
                </p:oleObj>
              </mc:Fallback>
            </mc:AlternateContent>
          </a:graphicData>
        </a:graphic>
      </p:graphicFrame>
    </p:spTree>
    <p:extLst>
      <p:ext uri="{BB962C8B-B14F-4D97-AF65-F5344CB8AC3E}">
        <p14:creationId xmlns:p14="http://schemas.microsoft.com/office/powerpoint/2010/main" val="1097524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473E3788-7129-48B0-8E8D-34C8A6C71187}"/>
              </a:ext>
            </a:extLst>
          </p:cNvPr>
          <p:cNvPicPr>
            <a:picLocks noChangeAspect="1"/>
          </p:cNvPicPr>
          <p:nvPr/>
        </p:nvPicPr>
        <p:blipFill rotWithShape="1">
          <a:blip r:embed="rId3">
            <a:extLst>
              <a:ext uri="{28A0092B-C50C-407E-A947-70E740481C1C}">
                <a14:useLocalDpi xmlns:a14="http://schemas.microsoft.com/office/drawing/2010/main" val="0"/>
              </a:ext>
            </a:extLst>
          </a:blip>
          <a:srcRect l="8810" r="26212"/>
          <a:stretch/>
        </p:blipFill>
        <p:spPr>
          <a:xfrm>
            <a:off x="5272088" y="-1"/>
            <a:ext cx="6919911"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xmlns="" id="{AFA2B362-95C8-4333-A216-56F9D2561E69}"/>
              </a:ext>
            </a:extLst>
          </p:cNvPr>
          <p:cNvSpPr>
            <a:spLocks noGrp="1"/>
          </p:cNvSpPr>
          <p:nvPr>
            <p:ph type="title"/>
          </p:nvPr>
        </p:nvSpPr>
        <p:spPr>
          <a:xfrm>
            <a:off x="52819" y="536457"/>
            <a:ext cx="5706640" cy="863994"/>
          </a:xfrm>
        </p:spPr>
        <p:txBody>
          <a:bodyPr>
            <a:noAutofit/>
          </a:bodyPr>
          <a:lstStyle/>
          <a:p>
            <a:r>
              <a:rPr lang="en-GB" sz="4000" b="1" dirty="0">
                <a:latin typeface="Calibri" panose="020F0502020204030204" pitchFamily="34" charset="0"/>
                <a:cs typeface="Calibri" panose="020F0502020204030204" pitchFamily="34" charset="0"/>
              </a:rPr>
              <a:t>Useful links and resources</a:t>
            </a:r>
          </a:p>
        </p:txBody>
      </p:sp>
      <p:sp>
        <p:nvSpPr>
          <p:cNvPr id="3" name="Content Placeholder 2">
            <a:extLst>
              <a:ext uri="{FF2B5EF4-FFF2-40B4-BE49-F238E27FC236}">
                <a16:creationId xmlns:a16="http://schemas.microsoft.com/office/drawing/2014/main" xmlns="" id="{B5688925-4F56-4445-959B-5A2A2604345D}"/>
              </a:ext>
            </a:extLst>
          </p:cNvPr>
          <p:cNvSpPr>
            <a:spLocks noGrp="1"/>
          </p:cNvSpPr>
          <p:nvPr>
            <p:ph idx="1"/>
          </p:nvPr>
        </p:nvSpPr>
        <p:spPr>
          <a:xfrm>
            <a:off x="540189" y="1298864"/>
            <a:ext cx="4930384" cy="5228726"/>
          </a:xfrm>
        </p:spPr>
        <p:txBody>
          <a:bodyPr>
            <a:normAutofit fontScale="92500" lnSpcReduction="20000"/>
          </a:bodyPr>
          <a:lstStyle/>
          <a:p>
            <a:pPr marL="0" indent="0">
              <a:buNone/>
            </a:pPr>
            <a:endParaRPr lang="en-GB" b="1" dirty="0">
              <a:latin typeface="Calibri" panose="020F0502020204030204" pitchFamily="34" charset="0"/>
              <a:cs typeface="Calibri" panose="020F0502020204030204" pitchFamily="34" charset="0"/>
              <a:hlinkClick r:id="rId4"/>
            </a:endParaRPr>
          </a:p>
          <a:p>
            <a:pPr marL="0" indent="0">
              <a:buNone/>
            </a:pPr>
            <a:r>
              <a:rPr lang="en-GB" b="1" dirty="0">
                <a:solidFill>
                  <a:schemeClr val="tx1"/>
                </a:solidFill>
                <a:latin typeface="Calibri" panose="020F0502020204030204" pitchFamily="34" charset="0"/>
                <a:cs typeface="Calibri" panose="020F0502020204030204" pitchFamily="34" charset="0"/>
              </a:rPr>
              <a:t>Number Blocks </a:t>
            </a:r>
            <a:r>
              <a:rPr lang="en-GB" dirty="0">
                <a:solidFill>
                  <a:schemeClr val="tx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xmlns="" val="tx"/>
                    </a:ext>
                  </a:extLst>
                </a:hlinkClick>
              </a:rPr>
              <a:t>https://www.bbc.co.uk/cbeebies/shows/numberblocks?page=2</a:t>
            </a:r>
            <a:endParaRPr lang="en-GB"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GB" b="1"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GB" b="1" dirty="0">
              <a:solidFill>
                <a:schemeClr val="tx1"/>
              </a:solidFill>
              <a:latin typeface="Calibri" panose="020F0502020204030204" pitchFamily="34" charset="0"/>
              <a:cs typeface="Calibri" panose="020F0502020204030204" pitchFamily="34" charset="0"/>
            </a:endParaRPr>
          </a:p>
          <a:p>
            <a:pPr marL="0" indent="0">
              <a:spcBef>
                <a:spcPts val="0"/>
              </a:spcBef>
              <a:buNone/>
            </a:pPr>
            <a:r>
              <a:rPr lang="en-GB" b="1" dirty="0">
                <a:solidFill>
                  <a:schemeClr val="tx1"/>
                </a:solidFill>
                <a:latin typeface="Calibri" panose="020F0502020204030204" pitchFamily="34" charset="0"/>
                <a:cs typeface="Calibri" panose="020F0502020204030204" pitchFamily="34" charset="0"/>
              </a:rPr>
              <a:t>Nursery rhymes and counting songs</a:t>
            </a:r>
          </a:p>
          <a:p>
            <a:pPr marL="0" indent="0">
              <a:spcBef>
                <a:spcPts val="0"/>
              </a:spcBef>
              <a:buNone/>
            </a:pPr>
            <a:r>
              <a:rPr lang="en-GB" dirty="0">
                <a:solidFill>
                  <a:schemeClr val="tx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xmlns="" val="tx"/>
                    </a:ext>
                  </a:extLst>
                </a:hlinkClick>
              </a:rPr>
              <a:t>https://www.bbc.co.uk/teach/school-radio/nursery-rhymes-counting-medley/zj94y9q</a:t>
            </a:r>
            <a:endParaRPr lang="en-GB"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GB" b="1"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GB" b="1" dirty="0">
              <a:solidFill>
                <a:schemeClr val="tx1"/>
              </a:solidFill>
              <a:latin typeface="Calibri" panose="020F0502020204030204" pitchFamily="34" charset="0"/>
              <a:cs typeface="Calibri" panose="020F0502020204030204" pitchFamily="34" charset="0"/>
            </a:endParaRPr>
          </a:p>
          <a:p>
            <a:pPr marL="0" indent="0">
              <a:spcBef>
                <a:spcPts val="0"/>
              </a:spcBef>
              <a:buNone/>
            </a:pPr>
            <a:r>
              <a:rPr lang="en-GB" b="1" dirty="0" err="1">
                <a:solidFill>
                  <a:schemeClr val="tx1"/>
                </a:solidFill>
                <a:latin typeface="Calibri" panose="020F0502020204030204" pitchFamily="34" charset="0"/>
                <a:cs typeface="Calibri" panose="020F0502020204030204" pitchFamily="34" charset="0"/>
              </a:rPr>
              <a:t>Cbeebies</a:t>
            </a:r>
            <a:r>
              <a:rPr lang="en-GB" b="1" dirty="0">
                <a:solidFill>
                  <a:schemeClr val="tx1"/>
                </a:solidFill>
                <a:latin typeface="Calibri" panose="020F0502020204030204" pitchFamily="34" charset="0"/>
                <a:cs typeface="Calibri" panose="020F0502020204030204" pitchFamily="34" charset="0"/>
              </a:rPr>
              <a:t> </a:t>
            </a:r>
            <a:r>
              <a:rPr lang="en-GB" b="1" i="1" dirty="0">
                <a:solidFill>
                  <a:schemeClr val="tx1"/>
                </a:solidFill>
                <a:latin typeface="Calibri" panose="020F0502020204030204" pitchFamily="34" charset="0"/>
                <a:cs typeface="Calibri" panose="020F0502020204030204" pitchFamily="34" charset="0"/>
              </a:rPr>
              <a:t>Helping your child to be epic at maths</a:t>
            </a:r>
            <a:endParaRPr lang="en-GB" dirty="0">
              <a:solidFill>
                <a:schemeClr val="tx1"/>
              </a:solidFill>
              <a:latin typeface="Calibri" panose="020F0502020204030204" pitchFamily="34" charset="0"/>
              <a:cs typeface="Calibri" panose="020F0502020204030204" pitchFamily="34" charset="0"/>
            </a:endParaRPr>
          </a:p>
          <a:p>
            <a:pPr marL="0" indent="0">
              <a:spcBef>
                <a:spcPts val="0"/>
              </a:spcBef>
              <a:buNone/>
            </a:pPr>
            <a:r>
              <a:rPr lang="en-GB" dirty="0">
                <a:solidFill>
                  <a:schemeClr val="tx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xmlns="" val="tx"/>
                    </a:ext>
                  </a:extLst>
                </a:hlinkClick>
              </a:rPr>
              <a:t>https://www.bbc.co.uk/cbeebies/grownups/help-your-child-with-maths</a:t>
            </a:r>
            <a:endParaRPr lang="en-GB"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GB"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GB" b="1" dirty="0">
              <a:solidFill>
                <a:schemeClr val="tx1"/>
              </a:solidFill>
              <a:latin typeface="Calibri" panose="020F0502020204030204" pitchFamily="34" charset="0"/>
              <a:cs typeface="Calibri" panose="020F0502020204030204" pitchFamily="34" charset="0"/>
            </a:endParaRPr>
          </a:p>
          <a:p>
            <a:pPr marL="0" indent="0">
              <a:spcBef>
                <a:spcPts val="0"/>
              </a:spcBef>
              <a:buNone/>
            </a:pPr>
            <a:r>
              <a:rPr lang="en-GB" b="1" dirty="0">
                <a:solidFill>
                  <a:schemeClr val="tx1"/>
                </a:solidFill>
                <a:latin typeface="Calibri" panose="020F0502020204030204" pitchFamily="34" charset="0"/>
                <a:cs typeface="Calibri" panose="020F0502020204030204" pitchFamily="34" charset="0"/>
              </a:rPr>
              <a:t>NRICH </a:t>
            </a:r>
            <a:r>
              <a:rPr lang="en-GB" b="1" i="1" dirty="0">
                <a:solidFill>
                  <a:schemeClr val="tx1"/>
                </a:solidFill>
                <a:latin typeface="Calibri" panose="020F0502020204030204" pitchFamily="34" charset="0"/>
                <a:cs typeface="Calibri" panose="020F0502020204030204" pitchFamily="34" charset="0"/>
              </a:rPr>
              <a:t>Activities for parents and children</a:t>
            </a:r>
          </a:p>
          <a:p>
            <a:pPr marL="0" indent="0">
              <a:spcBef>
                <a:spcPts val="0"/>
              </a:spcBef>
              <a:buNone/>
            </a:pPr>
            <a:r>
              <a:rPr lang="en-GB" dirty="0">
                <a:solidFill>
                  <a:schemeClr val="tx1"/>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xmlns="" val="tx"/>
                    </a:ext>
                  </a:extLst>
                </a:hlinkClick>
              </a:rPr>
              <a:t>https://nrich.maths.org/14588</a:t>
            </a:r>
            <a:endParaRPr lang="en-GB"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GB" b="1"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GB" b="1" dirty="0">
              <a:solidFill>
                <a:schemeClr val="tx1"/>
              </a:solidFill>
              <a:latin typeface="Calibri" panose="020F0502020204030204" pitchFamily="34" charset="0"/>
              <a:cs typeface="Calibri" panose="020F0502020204030204" pitchFamily="34" charset="0"/>
            </a:endParaRPr>
          </a:p>
          <a:p>
            <a:pPr marL="0" indent="0">
              <a:spcBef>
                <a:spcPts val="0"/>
              </a:spcBef>
              <a:buNone/>
            </a:pPr>
            <a:r>
              <a:rPr lang="en-GB" b="1" dirty="0">
                <a:solidFill>
                  <a:schemeClr val="tx1"/>
                </a:solidFill>
                <a:latin typeface="Calibri" panose="020F0502020204030204" pitchFamily="34" charset="0"/>
                <a:cs typeface="Calibri" panose="020F0502020204030204" pitchFamily="34" charset="0"/>
              </a:rPr>
              <a:t>What to expect, when?</a:t>
            </a:r>
          </a:p>
          <a:p>
            <a:pPr marL="0" indent="0">
              <a:spcBef>
                <a:spcPts val="0"/>
              </a:spcBef>
              <a:buNone/>
            </a:pPr>
            <a:r>
              <a:rPr lang="en-GB" dirty="0">
                <a:solidFill>
                  <a:schemeClr val="tx1"/>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xmlns="" val="tx"/>
                    </a:ext>
                  </a:extLst>
                </a:hlinkClick>
              </a:rPr>
              <a:t>https://www.foundationyears.org.uk/files/2015/03/4Children_ParentsGuide_2015_WEB.pdf</a:t>
            </a:r>
            <a:endParaRPr lang="en-GB"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GB"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GB"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GB" b="1"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GB" b="1" dirty="0">
              <a:solidFill>
                <a:schemeClr val="tx1"/>
              </a:solidFill>
              <a:latin typeface="Calibri" panose="020F0502020204030204" pitchFamily="34" charset="0"/>
              <a:cs typeface="Calibri" panose="020F0502020204030204" pitchFamily="34" charset="0"/>
            </a:endParaRPr>
          </a:p>
          <a:p>
            <a:pPr marL="0" indent="0">
              <a:spcBef>
                <a:spcPts val="0"/>
              </a:spcBef>
              <a:buNone/>
            </a:pPr>
            <a:endParaRPr lang="en-GB" b="1" dirty="0">
              <a:solidFill>
                <a:schemeClr val="tx1"/>
              </a:solidFill>
              <a:latin typeface="Calibri" panose="020F0502020204030204" pitchFamily="34" charset="0"/>
              <a:cs typeface="Calibri" panose="020F0502020204030204" pitchFamily="34" charset="0"/>
            </a:endParaRPr>
          </a:p>
          <a:p>
            <a:pPr marL="0" indent="0">
              <a:buNone/>
            </a:pPr>
            <a:endParaRPr lang="en-GB" b="1" dirty="0">
              <a:latin typeface="Calibri" panose="020F0502020204030204" pitchFamily="34" charset="0"/>
              <a:cs typeface="Calibri" panose="020F0502020204030204" pitchFamily="34" charset="0"/>
            </a:endParaRPr>
          </a:p>
          <a:p>
            <a:pPr marL="0" indent="0">
              <a:buNone/>
            </a:pPr>
            <a:endParaRPr lang="en-GB" b="1"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cxnSp>
        <p:nvCxnSpPr>
          <p:cNvPr id="53" name="Straight Connector 49">
            <a:extLst>
              <a:ext uri="{FF2B5EF4-FFF2-40B4-BE49-F238E27FC236}">
                <a16:creationId xmlns:a16="http://schemas.microsoft.com/office/drawing/2014/main" xmlns="" id="{64FA5DFF-7FE6-4855-84E6-DFA78EE978B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xmlns="" id="{2AFD8CBA-54A3-4363-991B-B9C631BBFA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4" name="Rectangle 23">
            <a:extLst>
              <a:ext uri="{FF2B5EF4-FFF2-40B4-BE49-F238E27FC236}">
                <a16:creationId xmlns:a16="http://schemas.microsoft.com/office/drawing/2014/main" xmlns="" id="{3F088236-D655-4F88-B238-E167623580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Rectangle 25">
            <a:extLst>
              <a:ext uri="{FF2B5EF4-FFF2-40B4-BE49-F238E27FC236}">
                <a16:creationId xmlns:a16="http://schemas.microsoft.com/office/drawing/2014/main" xmlns="" id="{3DAC0C92-199E-475C-9390-119A9B027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Isosceles Triangle 24">
            <a:extLst>
              <a:ext uri="{FF2B5EF4-FFF2-40B4-BE49-F238E27FC236}">
                <a16:creationId xmlns:a16="http://schemas.microsoft.com/office/drawing/2014/main" xmlns="" id="{C4CFB339-0ED8-4FE2-9EF1-6D1375B849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7">
            <a:extLst>
              <a:ext uri="{FF2B5EF4-FFF2-40B4-BE49-F238E27FC236}">
                <a16:creationId xmlns:a16="http://schemas.microsoft.com/office/drawing/2014/main" xmlns="" id="{31896C80-2069-4431-9C19-83B9137344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8">
            <a:extLst>
              <a:ext uri="{FF2B5EF4-FFF2-40B4-BE49-F238E27FC236}">
                <a16:creationId xmlns:a16="http://schemas.microsoft.com/office/drawing/2014/main" xmlns="" id="{BF120A21-0841-4823-B0C4-28AEBCEF9B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9">
            <a:extLst>
              <a:ext uri="{FF2B5EF4-FFF2-40B4-BE49-F238E27FC236}">
                <a16:creationId xmlns:a16="http://schemas.microsoft.com/office/drawing/2014/main" xmlns="" id="{DBB05BAE-BBD3-4289-899F-A6851503C6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Isosceles Triangle 29">
            <a:extLst>
              <a:ext uri="{FF2B5EF4-FFF2-40B4-BE49-F238E27FC236}">
                <a16:creationId xmlns:a16="http://schemas.microsoft.com/office/drawing/2014/main" xmlns="" id="{9874D11C-36F5-4BBE-A490-019A54E953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09998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3276B2-A3BB-4BD0-8131-129F0F337D1A}"/>
              </a:ext>
            </a:extLst>
          </p:cNvPr>
          <p:cNvSpPr>
            <a:spLocks noGrp="1"/>
          </p:cNvSpPr>
          <p:nvPr>
            <p:ph type="title"/>
          </p:nvPr>
        </p:nvSpPr>
        <p:spPr>
          <a:xfrm>
            <a:off x="2377378" y="165142"/>
            <a:ext cx="8596668" cy="660400"/>
          </a:xfrm>
        </p:spPr>
        <p:txBody>
          <a:bodyPr anchor="t">
            <a:noAutofit/>
          </a:bodyPr>
          <a:lstStyle/>
          <a:p>
            <a:r>
              <a:rPr lang="en-GB" sz="4000" b="1" dirty="0">
                <a:latin typeface="Calibri" panose="020F0502020204030204" pitchFamily="34" charset="0"/>
                <a:cs typeface="Calibri" panose="020F0502020204030204" pitchFamily="34" charset="0"/>
              </a:rPr>
              <a:t>Our attitudes towards maths</a:t>
            </a:r>
          </a:p>
        </p:txBody>
      </p:sp>
      <p:sp>
        <p:nvSpPr>
          <p:cNvPr id="3" name="Content Placeholder 2">
            <a:extLst>
              <a:ext uri="{FF2B5EF4-FFF2-40B4-BE49-F238E27FC236}">
                <a16:creationId xmlns:a16="http://schemas.microsoft.com/office/drawing/2014/main" xmlns="" id="{0DF75064-3896-4958-8D19-350873EA9A8F}"/>
              </a:ext>
            </a:extLst>
          </p:cNvPr>
          <p:cNvSpPr>
            <a:spLocks noGrp="1"/>
          </p:cNvSpPr>
          <p:nvPr>
            <p:ph idx="1"/>
          </p:nvPr>
        </p:nvSpPr>
        <p:spPr>
          <a:xfrm>
            <a:off x="344838" y="1649249"/>
            <a:ext cx="11031999" cy="5041102"/>
          </a:xfrm>
        </p:spPr>
        <p:txBody>
          <a:bodyPr>
            <a:noAutofit/>
          </a:bodyPr>
          <a:lstStyle/>
          <a:p>
            <a:pPr marL="0" indent="0">
              <a:lnSpc>
                <a:spcPct val="90000"/>
              </a:lnSpc>
              <a:spcBef>
                <a:spcPts val="0"/>
              </a:spcBef>
              <a:buNone/>
            </a:pPr>
            <a:r>
              <a:rPr lang="en-GB" b="1" dirty="0">
                <a:solidFill>
                  <a:schemeClr val="tx1"/>
                </a:solidFill>
                <a:latin typeface="Calibri" panose="020F0502020204030204" pitchFamily="34" charset="0"/>
                <a:cs typeface="Calibri" panose="020F0502020204030204" pitchFamily="34" charset="0"/>
              </a:rPr>
              <a:t>Maths can be fun and enjoyable for you and your child</a:t>
            </a:r>
          </a:p>
          <a:p>
            <a:pPr marL="0" indent="0">
              <a:lnSpc>
                <a:spcPct val="90000"/>
              </a:lnSpc>
              <a:spcBef>
                <a:spcPts val="0"/>
              </a:spcBef>
              <a:buNone/>
            </a:pPr>
            <a:r>
              <a:rPr lang="en-GB" dirty="0">
                <a:solidFill>
                  <a:schemeClr val="tx1"/>
                </a:solidFill>
                <a:latin typeface="Calibri" panose="020F0502020204030204" pitchFamily="34" charset="0"/>
                <a:cs typeface="Calibri" panose="020F0502020204030204" pitchFamily="34" charset="0"/>
              </a:rPr>
              <a:t>We all learn best when we enjoy an activity so making it fun is essential for children in the early years. Not every child will enjoy every activity though and that is OK. You know your child best!</a:t>
            </a:r>
          </a:p>
          <a:p>
            <a:pPr marL="0" indent="0">
              <a:lnSpc>
                <a:spcPct val="90000"/>
              </a:lnSpc>
              <a:spcBef>
                <a:spcPts val="0"/>
              </a:spcBef>
              <a:buNone/>
            </a:pPr>
            <a:endParaRPr lang="en-GB" b="1" dirty="0">
              <a:solidFill>
                <a:schemeClr val="tx1"/>
              </a:solidFill>
              <a:latin typeface="Calibri" panose="020F0502020204030204" pitchFamily="34" charset="0"/>
              <a:cs typeface="Calibri" panose="020F0502020204030204" pitchFamily="34" charset="0"/>
            </a:endParaRPr>
          </a:p>
          <a:p>
            <a:pPr marL="0" indent="0">
              <a:lnSpc>
                <a:spcPct val="90000"/>
              </a:lnSpc>
              <a:spcBef>
                <a:spcPts val="0"/>
              </a:spcBef>
              <a:buNone/>
            </a:pPr>
            <a:r>
              <a:rPr lang="en-GB" b="1" dirty="0">
                <a:solidFill>
                  <a:schemeClr val="tx1"/>
                </a:solidFill>
                <a:latin typeface="Calibri" panose="020F0502020204030204" pitchFamily="34" charset="0"/>
                <a:cs typeface="Calibri" panose="020F0502020204030204" pitchFamily="34" charset="0"/>
              </a:rPr>
              <a:t>There is no such things as a ‘maths person’ or a ‘maths brain’ </a:t>
            </a:r>
          </a:p>
          <a:p>
            <a:pPr marL="0" indent="0">
              <a:lnSpc>
                <a:spcPct val="90000"/>
              </a:lnSpc>
              <a:spcBef>
                <a:spcPts val="0"/>
              </a:spcBef>
              <a:buNone/>
            </a:pPr>
            <a:r>
              <a:rPr lang="en-GB" dirty="0">
                <a:solidFill>
                  <a:schemeClr val="tx1"/>
                </a:solidFill>
                <a:latin typeface="Calibri" panose="020F0502020204030204" pitchFamily="34" charset="0"/>
                <a:cs typeface="Calibri" panose="020F0502020204030204" pitchFamily="34" charset="0"/>
              </a:rPr>
              <a:t>We all know how easily children pick up on the things we say and we want them to hear positive messages around maths. Every child has the potential to succeed in maths and make progress at their own rate. </a:t>
            </a:r>
          </a:p>
          <a:p>
            <a:pPr marL="0" indent="0">
              <a:lnSpc>
                <a:spcPct val="90000"/>
              </a:lnSpc>
              <a:spcBef>
                <a:spcPts val="0"/>
              </a:spcBef>
              <a:buNone/>
            </a:pPr>
            <a:endParaRPr lang="en-GB" dirty="0">
              <a:solidFill>
                <a:schemeClr val="tx1"/>
              </a:solidFill>
              <a:latin typeface="Calibri" panose="020F0502020204030204" pitchFamily="34" charset="0"/>
              <a:cs typeface="Calibri" panose="020F0502020204030204" pitchFamily="34" charset="0"/>
            </a:endParaRPr>
          </a:p>
          <a:p>
            <a:pPr marL="0" indent="0">
              <a:lnSpc>
                <a:spcPct val="90000"/>
              </a:lnSpc>
              <a:spcBef>
                <a:spcPts val="0"/>
              </a:spcBef>
              <a:buNone/>
            </a:pPr>
            <a:r>
              <a:rPr lang="en-GB" b="1" dirty="0">
                <a:solidFill>
                  <a:schemeClr val="tx1"/>
                </a:solidFill>
                <a:latin typeface="Calibri" panose="020F0502020204030204" pitchFamily="34" charset="0"/>
                <a:cs typeface="Calibri" panose="020F0502020204030204" pitchFamily="34" charset="0"/>
              </a:rPr>
              <a:t>Maths does not need to be written down to be ‘real maths’ </a:t>
            </a:r>
          </a:p>
          <a:p>
            <a:pPr marL="0" indent="0">
              <a:lnSpc>
                <a:spcPct val="90000"/>
              </a:lnSpc>
              <a:spcBef>
                <a:spcPts val="0"/>
              </a:spcBef>
              <a:buNone/>
            </a:pPr>
            <a:r>
              <a:rPr lang="en-GB" dirty="0">
                <a:solidFill>
                  <a:schemeClr val="tx1"/>
                </a:solidFill>
                <a:latin typeface="Calibri" panose="020F0502020204030204" pitchFamily="34" charset="0"/>
                <a:cs typeface="Calibri" panose="020F0502020204030204" pitchFamily="34" charset="0"/>
              </a:rPr>
              <a:t>Children learn best by ‘doing’ and learning through play is central to the early years curriculum. Maths does not have to always be recorded. You will be doing maths everyday with your child without even realising it!</a:t>
            </a:r>
          </a:p>
          <a:p>
            <a:pPr marL="0" indent="0">
              <a:lnSpc>
                <a:spcPct val="90000"/>
              </a:lnSpc>
              <a:spcBef>
                <a:spcPts val="0"/>
              </a:spcBef>
              <a:buNone/>
            </a:pPr>
            <a:endParaRPr lang="en-GB" dirty="0">
              <a:solidFill>
                <a:schemeClr val="tx1"/>
              </a:solidFill>
              <a:latin typeface="Calibri" panose="020F0502020204030204" pitchFamily="34" charset="0"/>
              <a:cs typeface="Calibri" panose="020F0502020204030204" pitchFamily="34" charset="0"/>
            </a:endParaRPr>
          </a:p>
          <a:p>
            <a:pPr marL="0" indent="0">
              <a:lnSpc>
                <a:spcPct val="90000"/>
              </a:lnSpc>
              <a:spcBef>
                <a:spcPts val="0"/>
              </a:spcBef>
              <a:buNone/>
            </a:pPr>
            <a:r>
              <a:rPr lang="en-GB" b="1" dirty="0">
                <a:solidFill>
                  <a:schemeClr val="tx1"/>
                </a:solidFill>
                <a:latin typeface="Calibri" panose="020F0502020204030204" pitchFamily="34" charset="0"/>
                <a:cs typeface="Calibri" panose="020F0502020204030204" pitchFamily="34" charset="0"/>
              </a:rPr>
              <a:t>Making mistakes and talking about them is an important part of learning maths</a:t>
            </a:r>
          </a:p>
          <a:p>
            <a:pPr marL="0" indent="0">
              <a:lnSpc>
                <a:spcPct val="90000"/>
              </a:lnSpc>
              <a:spcBef>
                <a:spcPts val="0"/>
              </a:spcBef>
              <a:buNone/>
            </a:pPr>
            <a:r>
              <a:rPr lang="en-GB" dirty="0">
                <a:solidFill>
                  <a:schemeClr val="tx1"/>
                </a:solidFill>
                <a:latin typeface="Calibri" panose="020F0502020204030204" pitchFamily="34" charset="0"/>
                <a:cs typeface="Calibri" panose="020F0502020204030204" pitchFamily="34" charset="0"/>
              </a:rPr>
              <a:t>Children will make mistakes and this is OK. In making mistakes, children learn to problem solve and explain their thinking. These are key skills needed to be successful in maths. </a:t>
            </a:r>
          </a:p>
          <a:p>
            <a:pPr marL="0" indent="0">
              <a:lnSpc>
                <a:spcPct val="90000"/>
              </a:lnSpc>
              <a:spcBef>
                <a:spcPts val="0"/>
              </a:spcBef>
              <a:buNone/>
            </a:pPr>
            <a:endParaRPr lang="en-GB" dirty="0">
              <a:solidFill>
                <a:schemeClr val="tx1"/>
              </a:solidFill>
              <a:latin typeface="Calibri" panose="020F0502020204030204" pitchFamily="34" charset="0"/>
              <a:cs typeface="Calibri" panose="020F0502020204030204" pitchFamily="34" charset="0"/>
            </a:endParaRPr>
          </a:p>
          <a:p>
            <a:pPr marL="0" indent="0">
              <a:lnSpc>
                <a:spcPct val="90000"/>
              </a:lnSpc>
              <a:spcBef>
                <a:spcPts val="0"/>
              </a:spcBef>
              <a:buNone/>
            </a:pPr>
            <a:r>
              <a:rPr lang="en-GB" b="1" dirty="0">
                <a:solidFill>
                  <a:schemeClr val="tx1"/>
                </a:solidFill>
                <a:latin typeface="Calibri" panose="020F0502020204030204" pitchFamily="34" charset="0"/>
                <a:cs typeface="Calibri" panose="020F0502020204030204" pitchFamily="34" charset="0"/>
              </a:rPr>
              <a:t>It’s all about confidence</a:t>
            </a:r>
          </a:p>
          <a:p>
            <a:pPr marL="0" indent="0">
              <a:lnSpc>
                <a:spcPct val="90000"/>
              </a:lnSpc>
              <a:spcBef>
                <a:spcPts val="0"/>
              </a:spcBef>
              <a:buNone/>
            </a:pPr>
            <a:r>
              <a:rPr lang="en-GB" dirty="0">
                <a:solidFill>
                  <a:schemeClr val="tx1"/>
                </a:solidFill>
                <a:latin typeface="Calibri" panose="020F0502020204030204" pitchFamily="34" charset="0"/>
                <a:cs typeface="Calibri" panose="020F0502020204030204" pitchFamily="34" charset="0"/>
              </a:rPr>
              <a:t>For children to be good at maths, they need to feel confident about giving it a go. Praising your child for their effort, not their ability, will increase their confidence and make them hungry to learn more.</a:t>
            </a:r>
          </a:p>
        </p:txBody>
      </p:sp>
      <p:sp>
        <p:nvSpPr>
          <p:cNvPr id="4" name="Title 1">
            <a:extLst>
              <a:ext uri="{FF2B5EF4-FFF2-40B4-BE49-F238E27FC236}">
                <a16:creationId xmlns:a16="http://schemas.microsoft.com/office/drawing/2014/main" xmlns="" id="{BB826CCE-45F7-4FA5-9334-1580DB691490}"/>
              </a:ext>
            </a:extLst>
          </p:cNvPr>
          <p:cNvSpPr txBox="1">
            <a:spLocks/>
          </p:cNvSpPr>
          <p:nvPr/>
        </p:nvSpPr>
        <p:spPr>
          <a:xfrm>
            <a:off x="-2296021" y="1517779"/>
            <a:ext cx="8596668" cy="752669"/>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spcAft>
                <a:spcPts val="600"/>
              </a:spcAft>
            </a:pPr>
            <a:r>
              <a:rPr lang="en-GB" sz="2600" b="1" dirty="0">
                <a:latin typeface="Calibri" panose="020F0502020204030204" pitchFamily="34" charset="0"/>
                <a:cs typeface="Calibri" panose="020F0502020204030204" pitchFamily="34" charset="0"/>
              </a:rPr>
              <a:t/>
            </a:r>
            <a:br>
              <a:rPr lang="en-GB" sz="2600" b="1" dirty="0">
                <a:latin typeface="Calibri" panose="020F0502020204030204" pitchFamily="34" charset="0"/>
                <a:cs typeface="Calibri" panose="020F0502020204030204" pitchFamily="34" charset="0"/>
              </a:rPr>
            </a:br>
            <a:endParaRPr lang="en-GB" sz="2600" b="1"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xmlns="" id="{A252584D-2F9E-4673-828D-C7938B86546F}"/>
              </a:ext>
            </a:extLst>
          </p:cNvPr>
          <p:cNvSpPr txBox="1">
            <a:spLocks/>
          </p:cNvSpPr>
          <p:nvPr/>
        </p:nvSpPr>
        <p:spPr>
          <a:xfrm>
            <a:off x="531155" y="1538549"/>
            <a:ext cx="8596668" cy="752669"/>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spcAft>
                <a:spcPts val="600"/>
              </a:spcAft>
            </a:pPr>
            <a:r>
              <a:rPr lang="en-GB" sz="2600" b="1" dirty="0">
                <a:latin typeface="Calibri" panose="020F0502020204030204" pitchFamily="34" charset="0"/>
                <a:cs typeface="Calibri" panose="020F0502020204030204" pitchFamily="34" charset="0"/>
              </a:rPr>
              <a:t/>
            </a:r>
            <a:br>
              <a:rPr lang="en-GB" sz="2600" b="1" dirty="0">
                <a:latin typeface="Calibri" panose="020F0502020204030204" pitchFamily="34" charset="0"/>
                <a:cs typeface="Calibri" panose="020F0502020204030204" pitchFamily="34" charset="0"/>
              </a:rPr>
            </a:br>
            <a:endParaRPr lang="en-GB" sz="2600" b="1"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xmlns="" id="{4614480B-7459-406D-B0FF-1B5344CEE942}"/>
              </a:ext>
            </a:extLst>
          </p:cNvPr>
          <p:cNvSpPr/>
          <p:nvPr/>
        </p:nvSpPr>
        <p:spPr>
          <a:xfrm>
            <a:off x="384976" y="1046553"/>
            <a:ext cx="8742847" cy="461665"/>
          </a:xfrm>
          <a:prstGeom prst="rect">
            <a:avLst/>
          </a:prstGeom>
        </p:spPr>
        <p:txBody>
          <a:bodyPr wrap="square">
            <a:spAutoFit/>
          </a:bodyPr>
          <a:lstStyle/>
          <a:p>
            <a:pPr>
              <a:spcAft>
                <a:spcPts val="600"/>
              </a:spcAft>
            </a:pPr>
            <a:r>
              <a:rPr lang="en-GB" sz="2400" dirty="0">
                <a:latin typeface="Calibri" panose="020F0502020204030204" pitchFamily="34" charset="0"/>
                <a:cs typeface="Calibri" panose="020F0502020204030204" pitchFamily="34" charset="0"/>
              </a:rPr>
              <a:t>Some key points to consider…</a:t>
            </a:r>
          </a:p>
        </p:txBody>
      </p:sp>
      <p:pic>
        <p:nvPicPr>
          <p:cNvPr id="8" name="Picture 7">
            <a:extLst>
              <a:ext uri="{FF2B5EF4-FFF2-40B4-BE49-F238E27FC236}">
                <a16:creationId xmlns:a16="http://schemas.microsoft.com/office/drawing/2014/main" xmlns="" id="{CA404856-329D-4C79-845C-9D14AA132036}"/>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344838" y="1386040"/>
            <a:ext cx="10232742" cy="5435558"/>
          </a:xfrm>
          <a:prstGeom prst="rect">
            <a:avLst/>
          </a:prstGeom>
        </p:spPr>
      </p:pic>
    </p:spTree>
    <p:extLst>
      <p:ext uri="{BB962C8B-B14F-4D97-AF65-F5344CB8AC3E}">
        <p14:creationId xmlns:p14="http://schemas.microsoft.com/office/powerpoint/2010/main" val="190408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3276B2-A3BB-4BD0-8131-129F0F337D1A}"/>
              </a:ext>
            </a:extLst>
          </p:cNvPr>
          <p:cNvSpPr>
            <a:spLocks noGrp="1"/>
          </p:cNvSpPr>
          <p:nvPr>
            <p:ph type="title"/>
          </p:nvPr>
        </p:nvSpPr>
        <p:spPr>
          <a:xfrm>
            <a:off x="817293" y="521011"/>
            <a:ext cx="8596668" cy="752669"/>
          </a:xfrm>
        </p:spPr>
        <p:txBody>
          <a:bodyPr>
            <a:normAutofit fontScale="90000"/>
          </a:bodyPr>
          <a:lstStyle/>
          <a:p>
            <a:pPr algn="ctr"/>
            <a:r>
              <a:rPr lang="en-GB" sz="5300" b="1" dirty="0">
                <a:latin typeface="Calibri" panose="020F0502020204030204" pitchFamily="34" charset="0"/>
                <a:cs typeface="Calibri" panose="020F0502020204030204" pitchFamily="34" charset="0"/>
              </a:rPr>
              <a:t>Maths for babies</a:t>
            </a:r>
            <a:r>
              <a:rPr lang="en-GB" sz="4400" b="1" dirty="0">
                <a:latin typeface="Calibri" panose="020F0502020204030204" pitchFamily="34" charset="0"/>
                <a:cs typeface="Calibri" panose="020F0502020204030204" pitchFamily="34" charset="0"/>
              </a:rPr>
              <a:t/>
            </a:r>
            <a:br>
              <a:rPr lang="en-GB" sz="4400" b="1" dirty="0">
                <a:latin typeface="Calibri" panose="020F0502020204030204" pitchFamily="34" charset="0"/>
                <a:cs typeface="Calibri" panose="020F0502020204030204" pitchFamily="34" charset="0"/>
              </a:rPr>
            </a:br>
            <a:endParaRPr lang="en-GB" sz="44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0DF75064-3896-4958-8D19-350873EA9A8F}"/>
              </a:ext>
            </a:extLst>
          </p:cNvPr>
          <p:cNvSpPr>
            <a:spLocks noGrp="1"/>
          </p:cNvSpPr>
          <p:nvPr>
            <p:ph idx="1"/>
          </p:nvPr>
        </p:nvSpPr>
        <p:spPr>
          <a:xfrm>
            <a:off x="685503" y="2753521"/>
            <a:ext cx="9035833" cy="3880773"/>
          </a:xfrm>
        </p:spPr>
        <p:txBody>
          <a:bodyPr/>
          <a:lstStyle/>
          <a:p>
            <a:r>
              <a:rPr lang="en-GB" dirty="0">
                <a:solidFill>
                  <a:schemeClr val="tx1"/>
                </a:solidFill>
                <a:latin typeface="Calibri" panose="020F0502020204030204" pitchFamily="34" charset="0"/>
                <a:cs typeface="Calibri" panose="020F0502020204030204" pitchFamily="34" charset="0"/>
              </a:rPr>
              <a:t>Notice when a basket or container has ‘lots’ of things in compared to just ‘one thing’ </a:t>
            </a:r>
          </a:p>
          <a:p>
            <a:r>
              <a:rPr lang="en-GB" dirty="0">
                <a:solidFill>
                  <a:schemeClr val="tx1"/>
                </a:solidFill>
                <a:latin typeface="Calibri" panose="020F0502020204030204" pitchFamily="34" charset="0"/>
                <a:cs typeface="Calibri" panose="020F0502020204030204" pitchFamily="34" charset="0"/>
              </a:rPr>
              <a:t>Explore what they can do with objects as well as their hands, feet and bodies</a:t>
            </a:r>
          </a:p>
          <a:p>
            <a:r>
              <a:rPr lang="en-GB" dirty="0">
                <a:solidFill>
                  <a:schemeClr val="tx1"/>
                </a:solidFill>
                <a:latin typeface="Calibri" panose="020F0502020204030204" pitchFamily="34" charset="0"/>
                <a:cs typeface="Calibri" panose="020F0502020204030204" pitchFamily="34" charset="0"/>
              </a:rPr>
              <a:t>Clap with you when you sing to them</a:t>
            </a:r>
          </a:p>
          <a:p>
            <a:r>
              <a:rPr lang="en-GB" dirty="0">
                <a:solidFill>
                  <a:schemeClr val="tx1"/>
                </a:solidFill>
                <a:latin typeface="Calibri" panose="020F0502020204030204" pitchFamily="34" charset="0"/>
                <a:cs typeface="Calibri" panose="020F0502020204030204" pitchFamily="34" charset="0"/>
              </a:rPr>
              <a:t>Search for hidden objects</a:t>
            </a:r>
          </a:p>
          <a:p>
            <a:r>
              <a:rPr lang="en-GB" dirty="0">
                <a:solidFill>
                  <a:schemeClr val="tx1"/>
                </a:solidFill>
                <a:latin typeface="Calibri" panose="020F0502020204030204" pitchFamily="34" charset="0"/>
                <a:cs typeface="Calibri" panose="020F0502020204030204" pitchFamily="34" charset="0"/>
              </a:rPr>
              <a:t>Begin to join in with number songs and rhymes</a:t>
            </a:r>
          </a:p>
          <a:p>
            <a:r>
              <a:rPr lang="en-GB" dirty="0">
                <a:solidFill>
                  <a:schemeClr val="tx1"/>
                </a:solidFill>
                <a:latin typeface="Calibri" panose="020F0502020204030204" pitchFamily="34" charset="0"/>
                <a:cs typeface="Calibri" panose="020F0502020204030204" pitchFamily="34" charset="0"/>
              </a:rPr>
              <a:t>Recognise objects that are used for specific times of the day such as mealtimes and nappy time</a:t>
            </a:r>
          </a:p>
          <a:p>
            <a:r>
              <a:rPr lang="en-GB" dirty="0">
                <a:solidFill>
                  <a:schemeClr val="tx1"/>
                </a:solidFill>
                <a:latin typeface="Calibri" panose="020F0502020204030204" pitchFamily="34" charset="0"/>
                <a:cs typeface="Calibri" panose="020F0502020204030204" pitchFamily="34" charset="0"/>
              </a:rPr>
              <a:t>Stack blocks and make lines with bricks</a:t>
            </a:r>
          </a:p>
          <a:p>
            <a:r>
              <a:rPr lang="en-GB" dirty="0">
                <a:solidFill>
                  <a:schemeClr val="tx1"/>
                </a:solidFill>
                <a:latin typeface="Calibri" panose="020F0502020204030204" pitchFamily="34" charset="0"/>
                <a:cs typeface="Calibri" panose="020F0502020204030204" pitchFamily="34" charset="0"/>
              </a:rPr>
              <a:t>Begin to sort objects and toys</a:t>
            </a:r>
          </a:p>
          <a:p>
            <a:endParaRPr lang="en-GB" dirty="0"/>
          </a:p>
        </p:txBody>
      </p:sp>
      <p:sp>
        <p:nvSpPr>
          <p:cNvPr id="4" name="Title 1">
            <a:extLst>
              <a:ext uri="{FF2B5EF4-FFF2-40B4-BE49-F238E27FC236}">
                <a16:creationId xmlns:a16="http://schemas.microsoft.com/office/drawing/2014/main" xmlns="" id="{BB826CCE-45F7-4FA5-9334-1580DB691490}"/>
              </a:ext>
            </a:extLst>
          </p:cNvPr>
          <p:cNvSpPr txBox="1">
            <a:spLocks/>
          </p:cNvSpPr>
          <p:nvPr/>
        </p:nvSpPr>
        <p:spPr>
          <a:xfrm>
            <a:off x="-2296021" y="1517779"/>
            <a:ext cx="8596668" cy="752669"/>
          </a:xfrm>
          <a:prstGeom prst="rect">
            <a:avLst/>
          </a:prstGeom>
        </p:spPr>
        <p:txBody>
          <a:bodyPr vert="horz" lIns="91440" tIns="45720" rIns="91440" bIns="45720" rtlCol="0" anchor="t">
            <a:normAutofit fontScale="6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400" b="1" dirty="0">
                <a:latin typeface="Calibri" panose="020F0502020204030204" pitchFamily="34" charset="0"/>
                <a:cs typeface="Calibri" panose="020F0502020204030204" pitchFamily="34" charset="0"/>
              </a:rPr>
              <a:t/>
            </a:r>
            <a:br>
              <a:rPr lang="en-GB" sz="4400" b="1" dirty="0">
                <a:latin typeface="Calibri" panose="020F0502020204030204" pitchFamily="34" charset="0"/>
                <a:cs typeface="Calibri" panose="020F0502020204030204" pitchFamily="34" charset="0"/>
              </a:rPr>
            </a:br>
            <a:endParaRPr lang="en-GB" sz="4400" b="1"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xmlns="" id="{A252584D-2F9E-4673-828D-C7938B86546F}"/>
              </a:ext>
            </a:extLst>
          </p:cNvPr>
          <p:cNvSpPr txBox="1">
            <a:spLocks/>
          </p:cNvSpPr>
          <p:nvPr/>
        </p:nvSpPr>
        <p:spPr>
          <a:xfrm>
            <a:off x="531155" y="1538549"/>
            <a:ext cx="8596668" cy="752669"/>
          </a:xfrm>
          <a:prstGeom prst="rect">
            <a:avLst/>
          </a:prstGeom>
        </p:spPr>
        <p:txBody>
          <a:bodyPr vert="horz" lIns="91440" tIns="45720" rIns="91440" bIns="45720" rtlCol="0" anchor="t">
            <a:normAutofit fontScale="6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400" b="1" dirty="0">
                <a:latin typeface="Calibri" panose="020F0502020204030204" pitchFamily="34" charset="0"/>
                <a:cs typeface="Calibri" panose="020F0502020204030204" pitchFamily="34" charset="0"/>
              </a:rPr>
              <a:t/>
            </a:r>
            <a:br>
              <a:rPr lang="en-GB" sz="4400" b="1" dirty="0">
                <a:latin typeface="Calibri" panose="020F0502020204030204" pitchFamily="34" charset="0"/>
                <a:cs typeface="Calibri" panose="020F0502020204030204" pitchFamily="34" charset="0"/>
              </a:rPr>
            </a:br>
            <a:endParaRPr lang="en-GB" sz="4400" b="1"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xmlns="" id="{4614480B-7459-406D-B0FF-1B5344CEE942}"/>
              </a:ext>
            </a:extLst>
          </p:cNvPr>
          <p:cNvSpPr/>
          <p:nvPr/>
        </p:nvSpPr>
        <p:spPr>
          <a:xfrm>
            <a:off x="817293" y="1684370"/>
            <a:ext cx="8742847" cy="923330"/>
          </a:xfrm>
          <a:prstGeom prst="rect">
            <a:avLst/>
          </a:prstGeom>
        </p:spPr>
        <p:txBody>
          <a:bodyPr wrap="square">
            <a:spAutoFit/>
          </a:bodyPr>
          <a:lstStyle/>
          <a:p>
            <a:r>
              <a:rPr lang="en-GB" dirty="0">
                <a:latin typeface="Calibri" panose="020F0502020204030204" pitchFamily="34" charset="0"/>
                <a:cs typeface="Calibri" panose="020F0502020204030204" pitchFamily="34" charset="0"/>
              </a:rPr>
              <a:t>From the moment they are born, babies begin to form ideas about maths through everyday experiences and, most important, through interactions with adults. You might have noticed that babies:</a:t>
            </a:r>
          </a:p>
        </p:txBody>
      </p:sp>
      <p:pic>
        <p:nvPicPr>
          <p:cNvPr id="9" name="Picture 8">
            <a:extLst>
              <a:ext uri="{FF2B5EF4-FFF2-40B4-BE49-F238E27FC236}">
                <a16:creationId xmlns:a16="http://schemas.microsoft.com/office/drawing/2014/main" xmlns="" id="{B1D80126-0E44-4B84-A451-081F17A64F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937" y="180812"/>
            <a:ext cx="1587163" cy="11911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4942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xmlns="" id="{4A23205A-0F4A-43A3-B95D-80B21B896438}"/>
              </a:ext>
            </a:extLst>
          </p:cNvPr>
          <p:cNvSpPr/>
          <p:nvPr/>
        </p:nvSpPr>
        <p:spPr>
          <a:xfrm>
            <a:off x="316423" y="2365489"/>
            <a:ext cx="3675253" cy="42609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xmlns="" id="{13D76CCF-9FFD-40CD-A395-6B20F5834F19}"/>
              </a:ext>
            </a:extLst>
          </p:cNvPr>
          <p:cNvSpPr/>
          <p:nvPr/>
        </p:nvSpPr>
        <p:spPr>
          <a:xfrm>
            <a:off x="4251594" y="2378367"/>
            <a:ext cx="3675253" cy="42609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xmlns="" id="{393276B2-A3BB-4BD0-8131-129F0F337D1A}"/>
              </a:ext>
            </a:extLst>
          </p:cNvPr>
          <p:cNvSpPr>
            <a:spLocks noGrp="1"/>
          </p:cNvSpPr>
          <p:nvPr>
            <p:ph type="title"/>
          </p:nvPr>
        </p:nvSpPr>
        <p:spPr>
          <a:xfrm>
            <a:off x="1167236" y="245360"/>
            <a:ext cx="8596668" cy="752669"/>
          </a:xfrm>
        </p:spPr>
        <p:txBody>
          <a:bodyPr>
            <a:normAutofit fontScale="90000"/>
          </a:bodyPr>
          <a:lstStyle/>
          <a:p>
            <a:pPr algn="ctr"/>
            <a:r>
              <a:rPr lang="en-GB" sz="4400" b="1" dirty="0">
                <a:latin typeface="Calibri" panose="020F0502020204030204" pitchFamily="34" charset="0"/>
                <a:cs typeface="Calibri" panose="020F0502020204030204" pitchFamily="34" charset="0"/>
              </a:rPr>
              <a:t>Maths is all around us</a:t>
            </a:r>
            <a:br>
              <a:rPr lang="en-GB" sz="4400" b="1" dirty="0">
                <a:latin typeface="Calibri" panose="020F0502020204030204" pitchFamily="34" charset="0"/>
                <a:cs typeface="Calibri" panose="020F0502020204030204" pitchFamily="34" charset="0"/>
              </a:rPr>
            </a:br>
            <a:endParaRPr lang="en-GB" sz="44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0DF75064-3896-4958-8D19-350873EA9A8F}"/>
              </a:ext>
            </a:extLst>
          </p:cNvPr>
          <p:cNvSpPr>
            <a:spLocks noGrp="1"/>
          </p:cNvSpPr>
          <p:nvPr>
            <p:ph idx="1"/>
          </p:nvPr>
        </p:nvSpPr>
        <p:spPr>
          <a:xfrm>
            <a:off x="371602" y="1166877"/>
            <a:ext cx="11493535" cy="1268981"/>
          </a:xfrm>
        </p:spPr>
        <p:txBody>
          <a:bodyPr>
            <a:normAutofit/>
          </a:bodyPr>
          <a:lstStyle/>
          <a:p>
            <a:pPr marL="0" indent="0">
              <a:buNone/>
            </a:pPr>
            <a:r>
              <a:rPr lang="en-GB" sz="2000" dirty="0">
                <a:solidFill>
                  <a:schemeClr val="tx1"/>
                </a:solidFill>
                <a:latin typeface="Calibri" panose="020F0502020204030204" pitchFamily="34" charset="0"/>
                <a:cs typeface="Calibri" panose="020F0502020204030204" pitchFamily="34" charset="0"/>
              </a:rPr>
              <a:t>Maths is </a:t>
            </a:r>
            <a:r>
              <a:rPr lang="en-GB" sz="2000" b="1" dirty="0">
                <a:solidFill>
                  <a:schemeClr val="tx1"/>
                </a:solidFill>
                <a:latin typeface="Calibri" panose="020F0502020204030204" pitchFamily="34" charset="0"/>
                <a:cs typeface="Calibri" panose="020F0502020204030204" pitchFamily="34" charset="0"/>
              </a:rPr>
              <a:t>everywhere </a:t>
            </a:r>
            <a:r>
              <a:rPr lang="en-GB" sz="2000" dirty="0">
                <a:solidFill>
                  <a:schemeClr val="tx1"/>
                </a:solidFill>
                <a:latin typeface="Calibri" panose="020F0502020204030204" pitchFamily="34" charset="0"/>
                <a:cs typeface="Calibri" panose="020F0502020204030204" pitchFamily="34" charset="0"/>
              </a:rPr>
              <a:t>and it doesn’t just happen in Nursery or school. Young children need help to understand what maths is used for and you can do this by talking about the maths you use in your day-to-day routine. You can show them how numbers, size, shape and pattern are important in life by:</a:t>
            </a:r>
          </a:p>
        </p:txBody>
      </p:sp>
      <p:sp>
        <p:nvSpPr>
          <p:cNvPr id="4" name="Title 1">
            <a:extLst>
              <a:ext uri="{FF2B5EF4-FFF2-40B4-BE49-F238E27FC236}">
                <a16:creationId xmlns:a16="http://schemas.microsoft.com/office/drawing/2014/main" xmlns="" id="{BB826CCE-45F7-4FA5-9334-1580DB691490}"/>
              </a:ext>
            </a:extLst>
          </p:cNvPr>
          <p:cNvSpPr txBox="1">
            <a:spLocks/>
          </p:cNvSpPr>
          <p:nvPr/>
        </p:nvSpPr>
        <p:spPr>
          <a:xfrm>
            <a:off x="-2296021" y="1517779"/>
            <a:ext cx="8596668" cy="752669"/>
          </a:xfrm>
          <a:prstGeom prst="rect">
            <a:avLst/>
          </a:prstGeom>
        </p:spPr>
        <p:txBody>
          <a:bodyPr vert="horz" lIns="91440" tIns="45720" rIns="91440" bIns="45720" rtlCol="0" anchor="t">
            <a:normAutofit fontScale="6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400" b="1" dirty="0">
                <a:latin typeface="Calibri" panose="020F0502020204030204" pitchFamily="34" charset="0"/>
                <a:cs typeface="Calibri" panose="020F0502020204030204" pitchFamily="34" charset="0"/>
              </a:rPr>
              <a:t/>
            </a:r>
            <a:br>
              <a:rPr lang="en-GB" sz="4400" b="1" dirty="0">
                <a:latin typeface="Calibri" panose="020F0502020204030204" pitchFamily="34" charset="0"/>
                <a:cs typeface="Calibri" panose="020F0502020204030204" pitchFamily="34" charset="0"/>
              </a:rPr>
            </a:br>
            <a:endParaRPr lang="en-GB" sz="4400" b="1" dirty="0">
              <a:latin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xmlns="" id="{A252584D-2F9E-4673-828D-C7938B86546F}"/>
              </a:ext>
            </a:extLst>
          </p:cNvPr>
          <p:cNvSpPr txBox="1">
            <a:spLocks/>
          </p:cNvSpPr>
          <p:nvPr/>
        </p:nvSpPr>
        <p:spPr>
          <a:xfrm>
            <a:off x="531155" y="1538549"/>
            <a:ext cx="8596668" cy="752669"/>
          </a:xfrm>
          <a:prstGeom prst="rect">
            <a:avLst/>
          </a:prstGeom>
        </p:spPr>
        <p:txBody>
          <a:bodyPr vert="horz" lIns="91440" tIns="45720" rIns="91440" bIns="45720" rtlCol="0" anchor="t">
            <a:normAutofit fontScale="6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400" b="1" dirty="0">
                <a:latin typeface="Calibri" panose="020F0502020204030204" pitchFamily="34" charset="0"/>
                <a:cs typeface="Calibri" panose="020F0502020204030204" pitchFamily="34" charset="0"/>
              </a:rPr>
              <a:t/>
            </a:r>
            <a:br>
              <a:rPr lang="en-GB" sz="4400" b="1" dirty="0">
                <a:latin typeface="Calibri" panose="020F0502020204030204" pitchFamily="34" charset="0"/>
                <a:cs typeface="Calibri" panose="020F0502020204030204" pitchFamily="34" charset="0"/>
              </a:rPr>
            </a:br>
            <a:endParaRPr lang="en-GB" sz="4400" b="1"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xmlns="" id="{E558BC32-FA0C-4B9A-B5F7-F78B0CCAD5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261" y="3454699"/>
            <a:ext cx="1227693" cy="921301"/>
          </a:xfrm>
          <a:prstGeom prst="rect">
            <a:avLst/>
          </a:prstGeom>
          <a:ln>
            <a:noFill/>
          </a:ln>
          <a:effectLst>
            <a:outerShdw blurRad="190500" algn="tl" rotWithShape="0">
              <a:srgbClr val="000000">
                <a:alpha val="70000"/>
              </a:srgbClr>
            </a:outerShdw>
          </a:effectLst>
        </p:spPr>
      </p:pic>
      <p:sp>
        <p:nvSpPr>
          <p:cNvPr id="9" name="TextBox 8">
            <a:extLst>
              <a:ext uri="{FF2B5EF4-FFF2-40B4-BE49-F238E27FC236}">
                <a16:creationId xmlns:a16="http://schemas.microsoft.com/office/drawing/2014/main" xmlns="" id="{271971DF-2A94-4E54-90DC-87D39B12F044}"/>
              </a:ext>
            </a:extLst>
          </p:cNvPr>
          <p:cNvSpPr txBox="1"/>
          <p:nvPr/>
        </p:nvSpPr>
        <p:spPr>
          <a:xfrm>
            <a:off x="515509" y="2506228"/>
            <a:ext cx="3363913" cy="707886"/>
          </a:xfrm>
          <a:prstGeom prst="rect">
            <a:avLst/>
          </a:prstGeom>
          <a:noFill/>
        </p:spPr>
        <p:txBody>
          <a:bodyPr wrap="square" rtlCol="0">
            <a:spAutoFit/>
          </a:bodyPr>
          <a:lstStyle/>
          <a:p>
            <a:r>
              <a:rPr lang="en-GB" sz="2000" b="1" dirty="0">
                <a:latin typeface="Calibri" panose="020F0502020204030204" pitchFamily="34" charset="0"/>
                <a:cs typeface="Calibri" panose="020F0502020204030204" pitchFamily="34" charset="0"/>
              </a:rPr>
              <a:t>Talking about the numerals they see in their environment</a:t>
            </a:r>
          </a:p>
        </p:txBody>
      </p:sp>
      <p:sp>
        <p:nvSpPr>
          <p:cNvPr id="13" name="Rectangle 12">
            <a:extLst>
              <a:ext uri="{FF2B5EF4-FFF2-40B4-BE49-F238E27FC236}">
                <a16:creationId xmlns:a16="http://schemas.microsoft.com/office/drawing/2014/main" xmlns="" id="{083F6305-712C-45AC-8DCA-DDA6B7D90059}"/>
              </a:ext>
            </a:extLst>
          </p:cNvPr>
          <p:cNvSpPr/>
          <p:nvPr/>
        </p:nvSpPr>
        <p:spPr>
          <a:xfrm>
            <a:off x="8134706" y="2378367"/>
            <a:ext cx="3675253" cy="42609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a:extLst>
              <a:ext uri="{FF2B5EF4-FFF2-40B4-BE49-F238E27FC236}">
                <a16:creationId xmlns:a16="http://schemas.microsoft.com/office/drawing/2014/main" xmlns="" id="{DA914B1B-9B15-40B2-8EDA-8F4C9F11BE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7671" y="3454699"/>
            <a:ext cx="1155724" cy="1222401"/>
          </a:xfrm>
          <a:prstGeom prst="rect">
            <a:avLst/>
          </a:prstGeom>
        </p:spPr>
      </p:pic>
      <p:pic>
        <p:nvPicPr>
          <p:cNvPr id="17" name="Picture 16">
            <a:extLst>
              <a:ext uri="{FF2B5EF4-FFF2-40B4-BE49-F238E27FC236}">
                <a16:creationId xmlns:a16="http://schemas.microsoft.com/office/drawing/2014/main" xmlns="" id="{AFE336B1-73DA-4A4B-B923-F6772E3EC22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362" t="3257" r="10470" b="3897"/>
          <a:stretch/>
        </p:blipFill>
        <p:spPr>
          <a:xfrm>
            <a:off x="782913" y="4377595"/>
            <a:ext cx="880304" cy="1591243"/>
          </a:xfrm>
          <a:prstGeom prst="rect">
            <a:avLst/>
          </a:prstGeom>
        </p:spPr>
      </p:pic>
      <p:pic>
        <p:nvPicPr>
          <p:cNvPr id="19" name="Picture 18">
            <a:extLst>
              <a:ext uri="{FF2B5EF4-FFF2-40B4-BE49-F238E27FC236}">
                <a16:creationId xmlns:a16="http://schemas.microsoft.com/office/drawing/2014/main" xmlns="" id="{5BA06B48-C8A2-4D56-80D1-D71C31C74A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44668" y="5079922"/>
            <a:ext cx="1001178" cy="1222401"/>
          </a:xfrm>
          <a:prstGeom prst="rect">
            <a:avLst/>
          </a:prstGeom>
        </p:spPr>
      </p:pic>
      <p:sp>
        <p:nvSpPr>
          <p:cNvPr id="20" name="TextBox 19">
            <a:extLst>
              <a:ext uri="{FF2B5EF4-FFF2-40B4-BE49-F238E27FC236}">
                <a16:creationId xmlns:a16="http://schemas.microsoft.com/office/drawing/2014/main" xmlns="" id="{24FD7043-1018-427A-B992-A345DF8698F5}"/>
              </a:ext>
            </a:extLst>
          </p:cNvPr>
          <p:cNvSpPr txBox="1"/>
          <p:nvPr/>
        </p:nvSpPr>
        <p:spPr>
          <a:xfrm>
            <a:off x="4537950" y="2477074"/>
            <a:ext cx="3388897" cy="707886"/>
          </a:xfrm>
          <a:prstGeom prst="rect">
            <a:avLst/>
          </a:prstGeom>
          <a:noFill/>
          <a:ln>
            <a:noFill/>
          </a:ln>
        </p:spPr>
        <p:txBody>
          <a:bodyPr wrap="square" rtlCol="0">
            <a:spAutoFit/>
          </a:bodyPr>
          <a:lstStyle/>
          <a:p>
            <a:r>
              <a:rPr lang="en-GB" sz="2000" b="1" dirty="0">
                <a:latin typeface="Calibri" panose="020F0502020204030204" pitchFamily="34" charset="0"/>
                <a:cs typeface="Calibri" panose="020F0502020204030204" pitchFamily="34" charset="0"/>
              </a:rPr>
              <a:t>Discussing patterns and shapes in their environment</a:t>
            </a:r>
          </a:p>
        </p:txBody>
      </p:sp>
      <p:pic>
        <p:nvPicPr>
          <p:cNvPr id="22" name="Picture 21">
            <a:extLst>
              <a:ext uri="{FF2B5EF4-FFF2-40B4-BE49-F238E27FC236}">
                <a16:creationId xmlns:a16="http://schemas.microsoft.com/office/drawing/2014/main" xmlns="" id="{1F33A9D5-A33B-4A8F-97DB-6657EA94C1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60120" y="4676495"/>
            <a:ext cx="857275" cy="1285912"/>
          </a:xfrm>
          <a:prstGeom prst="rect">
            <a:avLst/>
          </a:prstGeom>
        </p:spPr>
      </p:pic>
      <p:pic>
        <p:nvPicPr>
          <p:cNvPr id="23" name="Picture 22">
            <a:extLst>
              <a:ext uri="{FF2B5EF4-FFF2-40B4-BE49-F238E27FC236}">
                <a16:creationId xmlns:a16="http://schemas.microsoft.com/office/drawing/2014/main" xmlns="" id="{A94B2217-309D-405B-81EF-986521C460F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5422" y="4443048"/>
            <a:ext cx="1349006" cy="1062971"/>
          </a:xfrm>
          <a:prstGeom prst="rect">
            <a:avLst/>
          </a:prstGeom>
          <a:ln>
            <a:noFill/>
          </a:ln>
          <a:effectLst>
            <a:softEdge rad="112500"/>
          </a:effectLst>
        </p:spPr>
      </p:pic>
      <p:pic>
        <p:nvPicPr>
          <p:cNvPr id="25" name="Picture 24">
            <a:extLst>
              <a:ext uri="{FF2B5EF4-FFF2-40B4-BE49-F238E27FC236}">
                <a16:creationId xmlns:a16="http://schemas.microsoft.com/office/drawing/2014/main" xmlns="" id="{68B495F8-7C09-4069-B00D-0712476FC4F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99809" y="5368440"/>
            <a:ext cx="1109854" cy="832390"/>
          </a:xfrm>
          <a:prstGeom prst="rect">
            <a:avLst/>
          </a:prstGeom>
        </p:spPr>
      </p:pic>
      <p:pic>
        <p:nvPicPr>
          <p:cNvPr id="1026" name="Picture 2" descr="See the source image">
            <a:extLst>
              <a:ext uri="{FF2B5EF4-FFF2-40B4-BE49-F238E27FC236}">
                <a16:creationId xmlns:a16="http://schemas.microsoft.com/office/drawing/2014/main" xmlns="" id="{4975B7AF-7E6B-4B0A-9CF1-A68755332D7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24678" y="3744647"/>
            <a:ext cx="1248298" cy="83675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xmlns="" id="{EAC8D3EB-1C28-4E36-A4D9-DDD8F7D30A9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67574" y="4560182"/>
            <a:ext cx="1220085" cy="808258"/>
          </a:xfrm>
          <a:prstGeom prst="rect">
            <a:avLst/>
          </a:prstGeom>
        </p:spPr>
      </p:pic>
      <p:pic>
        <p:nvPicPr>
          <p:cNvPr id="31" name="Picture 30">
            <a:extLst>
              <a:ext uri="{FF2B5EF4-FFF2-40B4-BE49-F238E27FC236}">
                <a16:creationId xmlns:a16="http://schemas.microsoft.com/office/drawing/2014/main" xmlns="" id="{A978B233-181A-4390-A241-F131C8C4173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1138" t="6978" r="13215" b="7414"/>
          <a:stretch/>
        </p:blipFill>
        <p:spPr>
          <a:xfrm>
            <a:off x="5187676" y="5358168"/>
            <a:ext cx="997539" cy="900914"/>
          </a:xfrm>
          <a:prstGeom prst="rect">
            <a:avLst/>
          </a:prstGeom>
        </p:spPr>
      </p:pic>
      <p:pic>
        <p:nvPicPr>
          <p:cNvPr id="33" name="Picture 32">
            <a:extLst>
              <a:ext uri="{FF2B5EF4-FFF2-40B4-BE49-F238E27FC236}">
                <a16:creationId xmlns:a16="http://schemas.microsoft.com/office/drawing/2014/main" xmlns="" id="{D6407842-C7DB-485A-BEE5-52442481185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64283" y="3560882"/>
            <a:ext cx="999300" cy="999300"/>
          </a:xfrm>
          <a:prstGeom prst="rect">
            <a:avLst/>
          </a:prstGeom>
        </p:spPr>
      </p:pic>
      <p:sp>
        <p:nvSpPr>
          <p:cNvPr id="35" name="TextBox 34">
            <a:extLst>
              <a:ext uri="{FF2B5EF4-FFF2-40B4-BE49-F238E27FC236}">
                <a16:creationId xmlns:a16="http://schemas.microsoft.com/office/drawing/2014/main" xmlns="" id="{6A4664FE-19BB-45F7-BCA7-FEA2A666FA3F}"/>
              </a:ext>
            </a:extLst>
          </p:cNvPr>
          <p:cNvSpPr txBox="1"/>
          <p:nvPr/>
        </p:nvSpPr>
        <p:spPr>
          <a:xfrm>
            <a:off x="8310954" y="2414876"/>
            <a:ext cx="3450759" cy="1015663"/>
          </a:xfrm>
          <a:prstGeom prst="rect">
            <a:avLst/>
          </a:prstGeom>
          <a:noFill/>
        </p:spPr>
        <p:txBody>
          <a:bodyPr wrap="square" rtlCol="0">
            <a:spAutoFit/>
          </a:bodyPr>
          <a:lstStyle/>
          <a:p>
            <a:r>
              <a:rPr lang="en-GB" sz="2000" b="1" dirty="0">
                <a:latin typeface="Calibri" panose="020F0502020204030204" pitchFamily="34" charset="0"/>
                <a:cs typeface="Calibri" panose="020F0502020204030204" pitchFamily="34" charset="0"/>
              </a:rPr>
              <a:t>Counting and making reference to quantity as part of your daily routine</a:t>
            </a:r>
          </a:p>
        </p:txBody>
      </p:sp>
      <p:pic>
        <p:nvPicPr>
          <p:cNvPr id="36" name="Picture 35">
            <a:extLst>
              <a:ext uri="{FF2B5EF4-FFF2-40B4-BE49-F238E27FC236}">
                <a16:creationId xmlns:a16="http://schemas.microsoft.com/office/drawing/2014/main" xmlns="" id="{681323B0-DE35-4161-B0E0-EEE1131AFAA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448068" y="4366553"/>
            <a:ext cx="1149068" cy="1149068"/>
          </a:xfrm>
          <a:prstGeom prst="rect">
            <a:avLst/>
          </a:prstGeom>
        </p:spPr>
      </p:pic>
      <p:pic>
        <p:nvPicPr>
          <p:cNvPr id="1028" name="Picture 4" descr="See the source image">
            <a:extLst>
              <a:ext uri="{FF2B5EF4-FFF2-40B4-BE49-F238E27FC236}">
                <a16:creationId xmlns:a16="http://schemas.microsoft.com/office/drawing/2014/main" xmlns="" id="{B37F66D0-B381-4CDD-B15E-02A79CBB35D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605133" y="4165780"/>
            <a:ext cx="942152" cy="12760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2D301433-49F0-41B6-B142-61DC5E7CCA4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185458" y="5425004"/>
            <a:ext cx="1933618" cy="966809"/>
          </a:xfrm>
          <a:prstGeom prst="rect">
            <a:avLst/>
          </a:prstGeom>
        </p:spPr>
      </p:pic>
      <p:pic>
        <p:nvPicPr>
          <p:cNvPr id="14" name="Picture 13">
            <a:extLst>
              <a:ext uri="{FF2B5EF4-FFF2-40B4-BE49-F238E27FC236}">
                <a16:creationId xmlns:a16="http://schemas.microsoft.com/office/drawing/2014/main" xmlns="" id="{BBB56BE0-DF50-4B18-8D6D-BC32EB19377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490719" y="3586234"/>
            <a:ext cx="1114414" cy="796011"/>
          </a:xfrm>
          <a:prstGeom prst="rect">
            <a:avLst/>
          </a:prstGeom>
        </p:spPr>
      </p:pic>
    </p:spTree>
    <p:extLst>
      <p:ext uri="{BB962C8B-B14F-4D97-AF65-F5344CB8AC3E}">
        <p14:creationId xmlns:p14="http://schemas.microsoft.com/office/powerpoint/2010/main" val="1678371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3B8A78B-B476-49C5-8DEF-BC91FE71C8F6}"/>
              </a:ext>
            </a:extLst>
          </p:cNvPr>
          <p:cNvPicPr>
            <a:picLocks noChangeAspect="1"/>
          </p:cNvPicPr>
          <p:nvPr/>
        </p:nvPicPr>
        <p:blipFill rotWithShape="1">
          <a:blip r:embed="rId3"/>
          <a:srcRect l="12237" t="16700" r="28679" b="5849"/>
          <a:stretch/>
        </p:blipFill>
        <p:spPr>
          <a:xfrm>
            <a:off x="3084394" y="0"/>
            <a:ext cx="9107606" cy="6858000"/>
          </a:xfrm>
          <a:prstGeom prst="rect">
            <a:avLst/>
          </a:prstGeom>
        </p:spPr>
      </p:pic>
      <p:cxnSp>
        <p:nvCxnSpPr>
          <p:cNvPr id="4" name="Straight Arrow Connector 3">
            <a:extLst>
              <a:ext uri="{FF2B5EF4-FFF2-40B4-BE49-F238E27FC236}">
                <a16:creationId xmlns:a16="http://schemas.microsoft.com/office/drawing/2014/main" xmlns="" id="{D4B93033-6DD5-4B9B-8DF3-3695C61533F6}"/>
              </a:ext>
            </a:extLst>
          </p:cNvPr>
          <p:cNvCxnSpPr>
            <a:cxnSpLocks/>
          </p:cNvCxnSpPr>
          <p:nvPr/>
        </p:nvCxnSpPr>
        <p:spPr>
          <a:xfrm>
            <a:off x="2483893" y="1351129"/>
            <a:ext cx="3780429" cy="0"/>
          </a:xfrm>
          <a:prstGeom prst="straightConnector1">
            <a:avLst/>
          </a:prstGeom>
          <a:ln w="60325">
            <a:tailEnd type="triangle"/>
          </a:ln>
        </p:spPr>
        <p:style>
          <a:lnRef idx="3">
            <a:schemeClr val="dk1"/>
          </a:lnRef>
          <a:fillRef idx="0">
            <a:schemeClr val="dk1"/>
          </a:fillRef>
          <a:effectRef idx="2">
            <a:schemeClr val="dk1"/>
          </a:effectRef>
          <a:fontRef idx="minor">
            <a:schemeClr val="tx1"/>
          </a:fontRef>
        </p:style>
      </p:cxnSp>
      <p:sp>
        <p:nvSpPr>
          <p:cNvPr id="8" name="Rectangle 7">
            <a:extLst>
              <a:ext uri="{FF2B5EF4-FFF2-40B4-BE49-F238E27FC236}">
                <a16:creationId xmlns:a16="http://schemas.microsoft.com/office/drawing/2014/main" xmlns="" id="{548CC1D6-A9F1-4332-B3A9-50BB6660EA91}"/>
              </a:ext>
            </a:extLst>
          </p:cNvPr>
          <p:cNvSpPr/>
          <p:nvPr/>
        </p:nvSpPr>
        <p:spPr>
          <a:xfrm>
            <a:off x="341194" y="504967"/>
            <a:ext cx="2647666" cy="12010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xmlns="" id="{70500A16-B98F-4E61-8C71-E7B79EA4F7D2}"/>
              </a:ext>
            </a:extLst>
          </p:cNvPr>
          <p:cNvSpPr txBox="1"/>
          <p:nvPr/>
        </p:nvSpPr>
        <p:spPr>
          <a:xfrm>
            <a:off x="341194" y="643803"/>
            <a:ext cx="2743200" cy="923330"/>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These are the expectations for the end of children’s Reception year</a:t>
            </a:r>
          </a:p>
        </p:txBody>
      </p:sp>
      <p:cxnSp>
        <p:nvCxnSpPr>
          <p:cNvPr id="11" name="Straight Arrow Connector 10">
            <a:extLst>
              <a:ext uri="{FF2B5EF4-FFF2-40B4-BE49-F238E27FC236}">
                <a16:creationId xmlns:a16="http://schemas.microsoft.com/office/drawing/2014/main" xmlns="" id="{DFA4DF09-0C97-417C-945D-CC9D213A6AB4}"/>
              </a:ext>
            </a:extLst>
          </p:cNvPr>
          <p:cNvCxnSpPr>
            <a:cxnSpLocks/>
          </p:cNvCxnSpPr>
          <p:nvPr/>
        </p:nvCxnSpPr>
        <p:spPr>
          <a:xfrm>
            <a:off x="2374710" y="3564341"/>
            <a:ext cx="2745475" cy="0"/>
          </a:xfrm>
          <a:prstGeom prst="straightConnector1">
            <a:avLst/>
          </a:prstGeom>
          <a:ln w="60325">
            <a:tailEnd type="triangle"/>
          </a:ln>
        </p:spPr>
        <p:style>
          <a:lnRef idx="3">
            <a:schemeClr val="dk1"/>
          </a:lnRef>
          <a:fillRef idx="0">
            <a:schemeClr val="dk1"/>
          </a:fillRef>
          <a:effectRef idx="2">
            <a:schemeClr val="dk1"/>
          </a:effectRef>
          <a:fontRef idx="minor">
            <a:schemeClr val="tx1"/>
          </a:fontRef>
        </p:style>
      </p:cxnSp>
      <p:sp>
        <p:nvSpPr>
          <p:cNvPr id="13" name="Rectangle 12">
            <a:extLst>
              <a:ext uri="{FF2B5EF4-FFF2-40B4-BE49-F238E27FC236}">
                <a16:creationId xmlns:a16="http://schemas.microsoft.com/office/drawing/2014/main" xmlns="" id="{1E74A929-4C40-480E-8438-3EFC21CD5046}"/>
              </a:ext>
            </a:extLst>
          </p:cNvPr>
          <p:cNvSpPr/>
          <p:nvPr/>
        </p:nvSpPr>
        <p:spPr>
          <a:xfrm>
            <a:off x="245660" y="2579427"/>
            <a:ext cx="2743200" cy="181590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xmlns="" id="{D2AA4316-4D34-46FB-80D5-A4658B0A6543}"/>
              </a:ext>
            </a:extLst>
          </p:cNvPr>
          <p:cNvSpPr txBox="1"/>
          <p:nvPr/>
        </p:nvSpPr>
        <p:spPr>
          <a:xfrm>
            <a:off x="341194" y="2641011"/>
            <a:ext cx="2647666" cy="1754326"/>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The blue and orange blocks refer to </a:t>
            </a:r>
            <a:r>
              <a:rPr lang="en-GB" b="1" dirty="0">
                <a:latin typeface="Calibri" panose="020F0502020204030204" pitchFamily="34" charset="0"/>
                <a:cs typeface="Calibri" panose="020F0502020204030204" pitchFamily="34" charset="0"/>
              </a:rPr>
              <a:t>what</a:t>
            </a:r>
            <a:r>
              <a:rPr lang="en-GB" dirty="0">
                <a:latin typeface="Calibri" panose="020F0502020204030204" pitchFamily="34" charset="0"/>
                <a:cs typeface="Calibri" panose="020F0502020204030204" pitchFamily="34" charset="0"/>
              </a:rPr>
              <a:t> children need to know in order to meet the expectations at the end of Reception</a:t>
            </a:r>
          </a:p>
        </p:txBody>
      </p:sp>
      <p:sp>
        <p:nvSpPr>
          <p:cNvPr id="15" name="Rectangle 14">
            <a:extLst>
              <a:ext uri="{FF2B5EF4-FFF2-40B4-BE49-F238E27FC236}">
                <a16:creationId xmlns:a16="http://schemas.microsoft.com/office/drawing/2014/main" xmlns="" id="{FC2616E5-2811-4F4E-BA7C-43D7FD82C6CA}"/>
              </a:ext>
            </a:extLst>
          </p:cNvPr>
          <p:cNvSpPr/>
          <p:nvPr/>
        </p:nvSpPr>
        <p:spPr>
          <a:xfrm>
            <a:off x="388961" y="5026843"/>
            <a:ext cx="2647666" cy="86899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p:txBody>
      </p:sp>
      <p:cxnSp>
        <p:nvCxnSpPr>
          <p:cNvPr id="16" name="Straight Arrow Connector 15">
            <a:extLst>
              <a:ext uri="{FF2B5EF4-FFF2-40B4-BE49-F238E27FC236}">
                <a16:creationId xmlns:a16="http://schemas.microsoft.com/office/drawing/2014/main" xmlns="" id="{88D80C8B-B8D2-4B14-9C83-F9502C9B0C87}"/>
              </a:ext>
            </a:extLst>
          </p:cNvPr>
          <p:cNvCxnSpPr>
            <a:cxnSpLocks/>
          </p:cNvCxnSpPr>
          <p:nvPr/>
        </p:nvCxnSpPr>
        <p:spPr>
          <a:xfrm>
            <a:off x="2988860" y="5775278"/>
            <a:ext cx="3985146" cy="0"/>
          </a:xfrm>
          <a:prstGeom prst="straightConnector1">
            <a:avLst/>
          </a:prstGeom>
          <a:ln w="60325">
            <a:tailEnd type="triangle"/>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xmlns="" id="{A8FE29E6-9187-4D6E-A35D-A1EB05DE1966}"/>
              </a:ext>
            </a:extLst>
          </p:cNvPr>
          <p:cNvSpPr txBox="1"/>
          <p:nvPr/>
        </p:nvSpPr>
        <p:spPr>
          <a:xfrm>
            <a:off x="493594" y="5099885"/>
            <a:ext cx="2743200" cy="646331"/>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The green blocks refer to </a:t>
            </a:r>
            <a:r>
              <a:rPr lang="en-GB" b="1" dirty="0">
                <a:latin typeface="Calibri" panose="020F0502020204030204" pitchFamily="34" charset="0"/>
                <a:cs typeface="Calibri" panose="020F0502020204030204" pitchFamily="34" charset="0"/>
              </a:rPr>
              <a:t>how </a:t>
            </a:r>
            <a:r>
              <a:rPr lang="en-GB" dirty="0">
                <a:latin typeface="Calibri" panose="020F0502020204030204" pitchFamily="34" charset="0"/>
                <a:cs typeface="Calibri" panose="020F0502020204030204" pitchFamily="34" charset="0"/>
              </a:rPr>
              <a:t>children learn</a:t>
            </a:r>
          </a:p>
        </p:txBody>
      </p:sp>
    </p:spTree>
    <p:extLst>
      <p:ext uri="{BB962C8B-B14F-4D97-AF65-F5344CB8AC3E}">
        <p14:creationId xmlns:p14="http://schemas.microsoft.com/office/powerpoint/2010/main" val="4272967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ED708C-C5BA-4FD8-9303-489E31C1DFB6}"/>
              </a:ext>
            </a:extLst>
          </p:cNvPr>
          <p:cNvSpPr>
            <a:spLocks noGrp="1"/>
          </p:cNvSpPr>
          <p:nvPr>
            <p:ph type="title"/>
          </p:nvPr>
        </p:nvSpPr>
        <p:spPr>
          <a:xfrm>
            <a:off x="549605" y="173920"/>
            <a:ext cx="9321419" cy="1570962"/>
          </a:xfrm>
        </p:spPr>
        <p:txBody>
          <a:bodyPr>
            <a:noAutofit/>
          </a:bodyPr>
          <a:lstStyle/>
          <a:p>
            <a:pPr algn="ctr"/>
            <a:r>
              <a:rPr lang="en-GB" b="1" dirty="0">
                <a:latin typeface="Calibri" panose="020F0502020204030204" pitchFamily="34" charset="0"/>
                <a:cs typeface="Calibri" panose="020F0502020204030204" pitchFamily="34" charset="0"/>
              </a:rPr>
              <a:t>The </a:t>
            </a:r>
            <a:r>
              <a:rPr lang="en-GB" sz="6000" b="1" dirty="0">
                <a:latin typeface="Calibri" panose="020F0502020204030204" pitchFamily="34" charset="0"/>
                <a:cs typeface="Calibri" panose="020F0502020204030204" pitchFamily="34" charset="0"/>
              </a:rPr>
              <a:t>big ideas </a:t>
            </a:r>
            <a:r>
              <a:rPr lang="en-GB" b="1" dirty="0">
                <a:latin typeface="Calibri" panose="020F0502020204030204" pitchFamily="34" charset="0"/>
                <a:cs typeface="Calibri" panose="020F0502020204030204" pitchFamily="34" charset="0"/>
              </a:rPr>
              <a:t>of early years maths</a:t>
            </a:r>
          </a:p>
        </p:txBody>
      </p:sp>
      <p:sp>
        <p:nvSpPr>
          <p:cNvPr id="3" name="Text Placeholder 2">
            <a:extLst>
              <a:ext uri="{FF2B5EF4-FFF2-40B4-BE49-F238E27FC236}">
                <a16:creationId xmlns:a16="http://schemas.microsoft.com/office/drawing/2014/main" xmlns="" id="{EE914A52-3B85-4FD2-AA09-755FAF521E77}"/>
              </a:ext>
            </a:extLst>
          </p:cNvPr>
          <p:cNvSpPr>
            <a:spLocks noGrp="1"/>
          </p:cNvSpPr>
          <p:nvPr>
            <p:ph type="body" idx="1"/>
          </p:nvPr>
        </p:nvSpPr>
        <p:spPr>
          <a:xfrm>
            <a:off x="460895" y="1645846"/>
            <a:ext cx="9498840" cy="5212154"/>
          </a:xfrm>
        </p:spPr>
        <p:txBody>
          <a:bodyPr>
            <a:normAutofit fontScale="92500" lnSpcReduction="10000"/>
          </a:bodyPr>
          <a:lstStyle/>
          <a:p>
            <a:r>
              <a:rPr lang="en-GB" sz="2400" dirty="0">
                <a:solidFill>
                  <a:schemeClr val="tx1"/>
                </a:solidFill>
                <a:latin typeface="Calibri" panose="020F0502020204030204" pitchFamily="34" charset="0"/>
                <a:cs typeface="Calibri" panose="020F0502020204030204" pitchFamily="34" charset="0"/>
              </a:rPr>
              <a:t>The </a:t>
            </a:r>
            <a:r>
              <a:rPr lang="en-GB" sz="2400" b="1" dirty="0">
                <a:solidFill>
                  <a:schemeClr val="tx1"/>
                </a:solidFill>
                <a:latin typeface="Calibri" panose="020F0502020204030204" pitchFamily="34" charset="0"/>
                <a:cs typeface="Calibri" panose="020F0502020204030204" pitchFamily="34" charset="0"/>
              </a:rPr>
              <a:t>National Centre for Excellence in the Teaching of Mathematics </a:t>
            </a:r>
            <a:r>
              <a:rPr lang="en-GB" sz="2400" dirty="0">
                <a:solidFill>
                  <a:schemeClr val="tx1"/>
                </a:solidFill>
                <a:latin typeface="Calibri" panose="020F0502020204030204" pitchFamily="34" charset="0"/>
                <a:cs typeface="Calibri" panose="020F0502020204030204" pitchFamily="34" charset="0"/>
              </a:rPr>
              <a:t>(NCETM) refer to six </a:t>
            </a:r>
            <a:r>
              <a:rPr lang="en-GB" sz="2400" i="1" dirty="0">
                <a:solidFill>
                  <a:schemeClr val="tx1"/>
                </a:solidFill>
                <a:latin typeface="Calibri" panose="020F0502020204030204" pitchFamily="34" charset="0"/>
                <a:cs typeface="Calibri" panose="020F0502020204030204" pitchFamily="34" charset="0"/>
              </a:rPr>
              <a:t>big ideas </a:t>
            </a:r>
            <a:r>
              <a:rPr lang="en-GB" sz="2400" dirty="0">
                <a:solidFill>
                  <a:schemeClr val="tx1"/>
                </a:solidFill>
                <a:latin typeface="Calibri" panose="020F0502020204030204" pitchFamily="34" charset="0"/>
                <a:cs typeface="Calibri" panose="020F0502020204030204" pitchFamily="34" charset="0"/>
              </a:rPr>
              <a:t>which ‘collectively provide a platform for everything children will encounter as they progress through their maths learning at primary school, and beyond.’ They are:</a:t>
            </a:r>
          </a:p>
          <a:p>
            <a:endParaRPr lang="en-GB" sz="2400" dirty="0">
              <a:solidFill>
                <a:schemeClr val="tx1"/>
              </a:solidFill>
              <a:latin typeface="Calibri" panose="020F0502020204030204" pitchFamily="34" charset="0"/>
              <a:cs typeface="Calibri" panose="020F0502020204030204" pitchFamily="34" charset="0"/>
            </a:endParaRPr>
          </a:p>
          <a:p>
            <a:pPr marL="342900" indent="-342900">
              <a:spcBef>
                <a:spcPts val="0"/>
              </a:spcBef>
              <a:spcAft>
                <a:spcPts val="400"/>
              </a:spcAft>
              <a:buFont typeface="Wingdings" panose="05000000000000000000" pitchFamily="2" charset="2"/>
              <a:buChar char="Ø"/>
            </a:pPr>
            <a:r>
              <a:rPr lang="en-GB" sz="3800" b="1" dirty="0">
                <a:solidFill>
                  <a:srgbClr val="0070C0"/>
                </a:solidFill>
                <a:latin typeface="Calibri" panose="020F0502020204030204" pitchFamily="34" charset="0"/>
                <a:cs typeface="Calibri" panose="020F0502020204030204" pitchFamily="34" charset="0"/>
              </a:rPr>
              <a:t>Counting and cardinality</a:t>
            </a:r>
          </a:p>
          <a:p>
            <a:pPr marL="342900" indent="-342900">
              <a:spcBef>
                <a:spcPts val="0"/>
              </a:spcBef>
              <a:spcAft>
                <a:spcPts val="400"/>
              </a:spcAft>
              <a:buFont typeface="Wingdings" panose="05000000000000000000" pitchFamily="2" charset="2"/>
              <a:buChar char="Ø"/>
            </a:pPr>
            <a:r>
              <a:rPr lang="en-GB" sz="3800" b="1" dirty="0">
                <a:solidFill>
                  <a:srgbClr val="FFC000"/>
                </a:solidFill>
                <a:latin typeface="Calibri" panose="020F0502020204030204" pitchFamily="34" charset="0"/>
                <a:cs typeface="Calibri" panose="020F0502020204030204" pitchFamily="34" charset="0"/>
              </a:rPr>
              <a:t>Comparison</a:t>
            </a:r>
          </a:p>
          <a:p>
            <a:pPr marL="342900" indent="-342900">
              <a:spcBef>
                <a:spcPts val="0"/>
              </a:spcBef>
              <a:spcAft>
                <a:spcPts val="400"/>
              </a:spcAft>
              <a:buFont typeface="Wingdings" panose="05000000000000000000" pitchFamily="2" charset="2"/>
              <a:buChar char="Ø"/>
            </a:pPr>
            <a:r>
              <a:rPr lang="en-GB" sz="3800" b="1" dirty="0">
                <a:solidFill>
                  <a:srgbClr val="FF0000"/>
                </a:solidFill>
                <a:latin typeface="Calibri" panose="020F0502020204030204" pitchFamily="34" charset="0"/>
                <a:cs typeface="Calibri" panose="020F0502020204030204" pitchFamily="34" charset="0"/>
              </a:rPr>
              <a:t>Composition</a:t>
            </a:r>
          </a:p>
          <a:p>
            <a:pPr marL="342900" indent="-342900">
              <a:spcBef>
                <a:spcPts val="0"/>
              </a:spcBef>
              <a:spcAft>
                <a:spcPts val="400"/>
              </a:spcAft>
              <a:buFont typeface="Wingdings" panose="05000000000000000000" pitchFamily="2" charset="2"/>
              <a:buChar char="Ø"/>
            </a:pPr>
            <a:r>
              <a:rPr lang="en-GB" sz="3800" b="1" dirty="0">
                <a:solidFill>
                  <a:srgbClr val="7030A0"/>
                </a:solidFill>
                <a:latin typeface="Calibri" panose="020F0502020204030204" pitchFamily="34" charset="0"/>
                <a:cs typeface="Calibri" panose="020F0502020204030204" pitchFamily="34" charset="0"/>
              </a:rPr>
              <a:t>Pattern</a:t>
            </a:r>
          </a:p>
          <a:p>
            <a:pPr marL="342900" indent="-342900">
              <a:spcBef>
                <a:spcPts val="0"/>
              </a:spcBef>
              <a:spcAft>
                <a:spcPts val="400"/>
              </a:spcAft>
              <a:buFont typeface="Wingdings" panose="05000000000000000000" pitchFamily="2" charset="2"/>
              <a:buChar char="Ø"/>
            </a:pPr>
            <a:r>
              <a:rPr lang="en-GB" sz="3800" b="1" dirty="0">
                <a:solidFill>
                  <a:srgbClr val="00B050"/>
                </a:solidFill>
                <a:latin typeface="Calibri" panose="020F0502020204030204" pitchFamily="34" charset="0"/>
                <a:cs typeface="Calibri" panose="020F0502020204030204" pitchFamily="34" charset="0"/>
              </a:rPr>
              <a:t>Shape and Space</a:t>
            </a:r>
          </a:p>
          <a:p>
            <a:pPr marL="342900" indent="-342900">
              <a:spcBef>
                <a:spcPts val="0"/>
              </a:spcBef>
              <a:spcAft>
                <a:spcPts val="400"/>
              </a:spcAft>
              <a:buFont typeface="Wingdings" panose="05000000000000000000" pitchFamily="2" charset="2"/>
              <a:buChar char="Ø"/>
            </a:pPr>
            <a:r>
              <a:rPr lang="en-GB" sz="3800" b="1" dirty="0">
                <a:solidFill>
                  <a:srgbClr val="002060"/>
                </a:solidFill>
                <a:latin typeface="Calibri" panose="020F0502020204030204" pitchFamily="34" charset="0"/>
                <a:cs typeface="Calibri" panose="020F0502020204030204" pitchFamily="34" charset="0"/>
              </a:rPr>
              <a:t>Measures</a:t>
            </a:r>
          </a:p>
          <a:p>
            <a:pPr marL="342900" indent="-342900">
              <a:buFont typeface="Wingdings" panose="05000000000000000000" pitchFamily="2" charset="2"/>
              <a:buChar char="Ø"/>
            </a:pPr>
            <a:endParaRPr lang="en-GB" sz="20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FA53AC41-5278-4F29-9A82-64868CF80D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642" y="112042"/>
            <a:ext cx="1196831" cy="626190"/>
          </a:xfrm>
          <a:prstGeom prst="rect">
            <a:avLst/>
          </a:prstGeom>
        </p:spPr>
      </p:pic>
      <p:pic>
        <p:nvPicPr>
          <p:cNvPr id="7" name="Picture 6">
            <a:extLst>
              <a:ext uri="{FF2B5EF4-FFF2-40B4-BE49-F238E27FC236}">
                <a16:creationId xmlns:a16="http://schemas.microsoft.com/office/drawing/2014/main" xmlns="" id="{680821FB-8C5C-40A4-982A-B4E0896E0B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1158" y="4358916"/>
            <a:ext cx="2092466" cy="2218014"/>
          </a:xfrm>
          <a:prstGeom prst="rect">
            <a:avLst/>
          </a:prstGeom>
        </p:spPr>
      </p:pic>
    </p:spTree>
    <p:extLst>
      <p:ext uri="{BB962C8B-B14F-4D97-AF65-F5344CB8AC3E}">
        <p14:creationId xmlns:p14="http://schemas.microsoft.com/office/powerpoint/2010/main" val="3403566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914460-417C-4D34-9BD3-727FE64EF5C5}"/>
              </a:ext>
            </a:extLst>
          </p:cNvPr>
          <p:cNvSpPr>
            <a:spLocks noGrp="1"/>
          </p:cNvSpPr>
          <p:nvPr>
            <p:ph type="title"/>
          </p:nvPr>
        </p:nvSpPr>
        <p:spPr>
          <a:xfrm>
            <a:off x="1822655" y="207452"/>
            <a:ext cx="7415788" cy="959892"/>
          </a:xfrm>
        </p:spPr>
        <p:txBody>
          <a:bodyPr>
            <a:normAutofit/>
          </a:bodyPr>
          <a:lstStyle/>
          <a:p>
            <a:pPr algn="ctr"/>
            <a:r>
              <a:rPr lang="en-GB" sz="4400" b="1" dirty="0">
                <a:solidFill>
                  <a:srgbClr val="0070C0"/>
                </a:solidFill>
                <a:latin typeface="Calibri" panose="020F0502020204030204" pitchFamily="34" charset="0"/>
                <a:cs typeface="Calibri" panose="020F0502020204030204" pitchFamily="34" charset="0"/>
              </a:rPr>
              <a:t>Counting and cardinality</a:t>
            </a:r>
          </a:p>
        </p:txBody>
      </p:sp>
      <p:sp>
        <p:nvSpPr>
          <p:cNvPr id="3" name="Content Placeholder 2">
            <a:extLst>
              <a:ext uri="{FF2B5EF4-FFF2-40B4-BE49-F238E27FC236}">
                <a16:creationId xmlns:a16="http://schemas.microsoft.com/office/drawing/2014/main" xmlns="" id="{86787B1E-9067-4C4E-B469-42D573692943}"/>
              </a:ext>
            </a:extLst>
          </p:cNvPr>
          <p:cNvSpPr>
            <a:spLocks noGrp="1"/>
          </p:cNvSpPr>
          <p:nvPr>
            <p:ph idx="1"/>
          </p:nvPr>
        </p:nvSpPr>
        <p:spPr>
          <a:xfrm>
            <a:off x="641775" y="1539951"/>
            <a:ext cx="8596668" cy="5110597"/>
          </a:xfrm>
        </p:spPr>
        <p:txBody>
          <a:bodyPr>
            <a:normAutofit fontScale="77500" lnSpcReduction="20000"/>
          </a:bodyPr>
          <a:lstStyle/>
          <a:p>
            <a:pPr marL="0" indent="0">
              <a:buNone/>
            </a:pPr>
            <a:endParaRPr lang="en-GB" altLang="en-US" dirty="0">
              <a:ea typeface="Verdana" panose="020B0604030504040204" pitchFamily="34" charset="0"/>
              <a:cs typeface="Verdana" panose="020B0604030504040204" pitchFamily="34" charset="0"/>
            </a:endParaRPr>
          </a:p>
          <a:p>
            <a:pPr>
              <a:spcBef>
                <a:spcPct val="0"/>
              </a:spcBef>
              <a:buClrTx/>
              <a:buFontTx/>
              <a:buNone/>
              <a:defRPr/>
            </a:pPr>
            <a:r>
              <a:rPr lang="en-GB" altLang="en-US" sz="2600" b="1" dirty="0">
                <a:solidFill>
                  <a:schemeClr val="accent2"/>
                </a:solidFill>
                <a:latin typeface="Calibri" panose="020F0502020204030204" pitchFamily="34" charset="0"/>
                <a:ea typeface="Verdana" panose="020B0604030504040204" pitchFamily="34" charset="0"/>
                <a:cs typeface="Calibri" panose="020F0502020204030204" pitchFamily="34" charset="0"/>
              </a:rPr>
              <a:t>      </a:t>
            </a:r>
            <a:r>
              <a:rPr lang="en-GB" altLang="en-US" sz="3100" b="1" dirty="0">
                <a:solidFill>
                  <a:schemeClr val="accent2"/>
                </a:solidFill>
                <a:latin typeface="Calibri" panose="020F0502020204030204" pitchFamily="34" charset="0"/>
                <a:ea typeface="Verdana" panose="020B0604030504040204" pitchFamily="34" charset="0"/>
                <a:cs typeface="Calibri" panose="020F0502020204030204" pitchFamily="34" charset="0"/>
              </a:rPr>
              <a:t>Stable order principle:</a:t>
            </a:r>
          </a:p>
          <a:p>
            <a:pPr>
              <a:spcBef>
                <a:spcPct val="0"/>
              </a:spcBef>
              <a:buClrTx/>
              <a:buFontTx/>
              <a:buNone/>
              <a:defRPr/>
            </a:pPr>
            <a:r>
              <a:rPr lang="en-GB" altLang="en-US" sz="2600" dirty="0">
                <a:solidFill>
                  <a:schemeClr val="tx1"/>
                </a:solidFill>
                <a:latin typeface="Calibri" panose="020F0502020204030204" pitchFamily="34" charset="0"/>
                <a:ea typeface="Verdana" panose="020B0604030504040204" pitchFamily="34" charset="0"/>
                <a:cs typeface="Calibri" panose="020F0502020204030204" pitchFamily="34" charset="0"/>
              </a:rPr>
              <a:t>      This is where children consistently use the number words in the same order. Before children can count five objects they need to be able to say the numbers 1,2,3,4,5 in order</a:t>
            </a:r>
          </a:p>
          <a:p>
            <a:pPr>
              <a:spcBef>
                <a:spcPct val="0"/>
              </a:spcBef>
              <a:buClrTx/>
              <a:buFontTx/>
              <a:buNone/>
              <a:defRPr/>
            </a:pPr>
            <a:endParaRPr lang="en-GB" altLang="en-US" sz="2600" dirty="0">
              <a:solidFill>
                <a:schemeClr val="tx1"/>
              </a:solidFill>
              <a:latin typeface="Calibri" panose="020F0502020204030204" pitchFamily="34" charset="0"/>
              <a:ea typeface="Verdana" panose="020B0604030504040204" pitchFamily="34" charset="0"/>
              <a:cs typeface="Calibri" panose="020F0502020204030204" pitchFamily="34" charset="0"/>
            </a:endParaRPr>
          </a:p>
          <a:p>
            <a:pPr>
              <a:spcBef>
                <a:spcPct val="0"/>
              </a:spcBef>
              <a:buClrTx/>
              <a:buFontTx/>
              <a:buNone/>
              <a:defRPr/>
            </a:pPr>
            <a:endParaRPr lang="en-GB" altLang="en-US" sz="2600" dirty="0">
              <a:solidFill>
                <a:schemeClr val="tx1"/>
              </a:solidFill>
              <a:latin typeface="Calibri" panose="020F0502020204030204" pitchFamily="34" charset="0"/>
              <a:ea typeface="Verdana" panose="020B0604030504040204" pitchFamily="34" charset="0"/>
              <a:cs typeface="Calibri" panose="020F0502020204030204" pitchFamily="34" charset="0"/>
            </a:endParaRPr>
          </a:p>
          <a:p>
            <a:pPr>
              <a:spcBef>
                <a:spcPct val="0"/>
              </a:spcBef>
              <a:buClrTx/>
              <a:buFontTx/>
              <a:buNone/>
              <a:defRPr/>
            </a:pPr>
            <a:endParaRPr lang="en-GB" altLang="en-US" sz="2600" dirty="0">
              <a:solidFill>
                <a:schemeClr val="tx1"/>
              </a:solidFill>
              <a:latin typeface="Calibri" panose="020F0502020204030204" pitchFamily="34" charset="0"/>
              <a:ea typeface="Verdana" panose="020B0604030504040204" pitchFamily="34" charset="0"/>
              <a:cs typeface="Calibri" panose="020F0502020204030204" pitchFamily="34" charset="0"/>
            </a:endParaRPr>
          </a:p>
          <a:p>
            <a:pPr>
              <a:spcBef>
                <a:spcPct val="0"/>
              </a:spcBef>
              <a:buClrTx/>
              <a:buFontTx/>
              <a:buNone/>
              <a:defRPr/>
            </a:pPr>
            <a:endParaRPr lang="en-GB" altLang="en-US" sz="2600" b="1" dirty="0">
              <a:solidFill>
                <a:schemeClr val="accent2"/>
              </a:solidFill>
              <a:latin typeface="Calibri" panose="020F0502020204030204" pitchFamily="34" charset="0"/>
              <a:ea typeface="Verdana" panose="020B0604030504040204" pitchFamily="34" charset="0"/>
              <a:cs typeface="Calibri" panose="020F0502020204030204" pitchFamily="34" charset="0"/>
            </a:endParaRPr>
          </a:p>
          <a:p>
            <a:pPr>
              <a:spcBef>
                <a:spcPct val="0"/>
              </a:spcBef>
              <a:buClrTx/>
              <a:buFontTx/>
              <a:buNone/>
              <a:defRPr/>
            </a:pPr>
            <a:r>
              <a:rPr lang="en-GB" altLang="en-US" sz="2600" b="1" dirty="0">
                <a:solidFill>
                  <a:schemeClr val="accent2"/>
                </a:solidFill>
                <a:latin typeface="Calibri" panose="020F0502020204030204" pitchFamily="34" charset="0"/>
                <a:ea typeface="Verdana" panose="020B0604030504040204" pitchFamily="34" charset="0"/>
                <a:cs typeface="Calibri" panose="020F0502020204030204" pitchFamily="34" charset="0"/>
              </a:rPr>
              <a:t>      </a:t>
            </a:r>
            <a:r>
              <a:rPr lang="en-GB" altLang="en-US" sz="3100" b="1" dirty="0">
                <a:solidFill>
                  <a:schemeClr val="accent2"/>
                </a:solidFill>
                <a:latin typeface="Calibri" panose="020F0502020204030204" pitchFamily="34" charset="0"/>
                <a:ea typeface="Verdana" panose="020B0604030504040204" pitchFamily="34" charset="0"/>
                <a:cs typeface="Calibri" panose="020F0502020204030204" pitchFamily="34" charset="0"/>
              </a:rPr>
              <a:t>One to one principle: </a:t>
            </a:r>
          </a:p>
          <a:p>
            <a:pPr>
              <a:spcBef>
                <a:spcPct val="0"/>
              </a:spcBef>
              <a:buClrTx/>
              <a:buFontTx/>
              <a:buNone/>
              <a:defRPr/>
            </a:pPr>
            <a:r>
              <a:rPr lang="en-GB" altLang="en-US" sz="2600" dirty="0">
                <a:solidFill>
                  <a:schemeClr val="tx1"/>
                </a:solidFill>
                <a:latin typeface="Calibri" panose="020F0502020204030204" pitchFamily="34" charset="0"/>
                <a:ea typeface="Verdana" panose="020B0604030504040204" pitchFamily="34" charset="0"/>
                <a:cs typeface="Calibri" panose="020F0502020204030204" pitchFamily="34" charset="0"/>
              </a:rPr>
              <a:t>      This is where children count every item in a set only once, using only one number word for each item</a:t>
            </a:r>
          </a:p>
          <a:p>
            <a:pPr>
              <a:spcBef>
                <a:spcPct val="0"/>
              </a:spcBef>
              <a:buClrTx/>
              <a:buFontTx/>
              <a:buNone/>
              <a:defRPr/>
            </a:pPr>
            <a:endParaRPr lang="en-GB" altLang="en-US" sz="2600" b="1" dirty="0">
              <a:latin typeface="Calibri" panose="020F0502020204030204" pitchFamily="34" charset="0"/>
              <a:ea typeface="Verdana" panose="020B0604030504040204" pitchFamily="34" charset="0"/>
              <a:cs typeface="Calibri" panose="020F0502020204030204" pitchFamily="34" charset="0"/>
            </a:endParaRPr>
          </a:p>
          <a:p>
            <a:pPr>
              <a:spcBef>
                <a:spcPct val="0"/>
              </a:spcBef>
              <a:buClrTx/>
              <a:buFontTx/>
              <a:buNone/>
              <a:defRPr/>
            </a:pPr>
            <a:endParaRPr lang="en-GB" altLang="en-US" sz="2600" b="1" dirty="0">
              <a:solidFill>
                <a:schemeClr val="accent2"/>
              </a:solidFill>
              <a:latin typeface="Calibri" panose="020F0502020204030204" pitchFamily="34" charset="0"/>
              <a:ea typeface="Verdana" panose="020B0604030504040204" pitchFamily="34" charset="0"/>
              <a:cs typeface="Calibri" panose="020F0502020204030204" pitchFamily="34" charset="0"/>
            </a:endParaRPr>
          </a:p>
          <a:p>
            <a:pPr>
              <a:spcBef>
                <a:spcPct val="0"/>
              </a:spcBef>
              <a:buClrTx/>
              <a:buFontTx/>
              <a:buNone/>
              <a:defRPr/>
            </a:pPr>
            <a:endParaRPr lang="en-GB" altLang="en-US" sz="2600" b="1" dirty="0">
              <a:solidFill>
                <a:schemeClr val="accent2"/>
              </a:solidFill>
              <a:latin typeface="Calibri" panose="020F0502020204030204" pitchFamily="34" charset="0"/>
              <a:ea typeface="Verdana" panose="020B0604030504040204" pitchFamily="34" charset="0"/>
              <a:cs typeface="Calibri" panose="020F0502020204030204" pitchFamily="34" charset="0"/>
            </a:endParaRPr>
          </a:p>
          <a:p>
            <a:pPr>
              <a:spcBef>
                <a:spcPct val="0"/>
              </a:spcBef>
              <a:buClrTx/>
              <a:buFontTx/>
              <a:buNone/>
              <a:defRPr/>
            </a:pPr>
            <a:r>
              <a:rPr lang="en-GB" altLang="en-US" sz="2600" b="1" dirty="0">
                <a:solidFill>
                  <a:schemeClr val="accent2"/>
                </a:solidFill>
                <a:latin typeface="Calibri" panose="020F0502020204030204" pitchFamily="34" charset="0"/>
                <a:ea typeface="Verdana" panose="020B0604030504040204" pitchFamily="34" charset="0"/>
                <a:cs typeface="Calibri" panose="020F0502020204030204" pitchFamily="34" charset="0"/>
              </a:rPr>
              <a:t>      </a:t>
            </a:r>
            <a:r>
              <a:rPr lang="en-GB" altLang="en-US" sz="3100" b="1" dirty="0">
                <a:solidFill>
                  <a:schemeClr val="accent2"/>
                </a:solidFill>
                <a:latin typeface="Calibri" panose="020F0502020204030204" pitchFamily="34" charset="0"/>
                <a:ea typeface="Verdana" panose="020B0604030504040204" pitchFamily="34" charset="0"/>
                <a:cs typeface="Calibri" panose="020F0502020204030204" pitchFamily="34" charset="0"/>
              </a:rPr>
              <a:t>Cardinal Principle: </a:t>
            </a:r>
          </a:p>
          <a:p>
            <a:pPr>
              <a:spcBef>
                <a:spcPct val="0"/>
              </a:spcBef>
              <a:buClrTx/>
              <a:buFontTx/>
              <a:buNone/>
              <a:defRPr/>
            </a:pPr>
            <a:r>
              <a:rPr lang="en-GB" altLang="en-US" sz="2600" dirty="0">
                <a:solidFill>
                  <a:schemeClr val="tx1"/>
                </a:solidFill>
                <a:latin typeface="Calibri" panose="020F0502020204030204" pitchFamily="34" charset="0"/>
                <a:ea typeface="Verdana" panose="020B0604030504040204" pitchFamily="34" charset="0"/>
                <a:cs typeface="Calibri" panose="020F0502020204030204" pitchFamily="34" charset="0"/>
              </a:rPr>
              <a:t>      This is where a child understands that the last number word used represents the cardinality (total amount) of the set. A child is still developing this skill if they count 5 objects and have to recount when asked how many there are in total </a:t>
            </a:r>
            <a:endParaRPr lang="en-GB" dirty="0">
              <a:solidFill>
                <a:schemeClr val="tx1"/>
              </a:solidFill>
            </a:endParaRPr>
          </a:p>
        </p:txBody>
      </p:sp>
      <p:pic>
        <p:nvPicPr>
          <p:cNvPr id="4" name="Picture 3">
            <a:extLst>
              <a:ext uri="{FF2B5EF4-FFF2-40B4-BE49-F238E27FC236}">
                <a16:creationId xmlns:a16="http://schemas.microsoft.com/office/drawing/2014/main" xmlns="" id="{1A8304BD-EA14-47ED-B027-2771A3271CC6}"/>
              </a:ext>
            </a:extLst>
          </p:cNvPr>
          <p:cNvPicPr>
            <a:picLocks noChangeAspect="1"/>
          </p:cNvPicPr>
          <p:nvPr/>
        </p:nvPicPr>
        <p:blipFill rotWithShape="1">
          <a:blip r:embed="rId3">
            <a:extLst>
              <a:ext uri="{28A0092B-C50C-407E-A947-70E740481C1C}">
                <a14:useLocalDpi xmlns:a14="http://schemas.microsoft.com/office/drawing/2010/main" val="0"/>
              </a:ext>
            </a:extLst>
          </a:blip>
          <a:srcRect t="3818" b="3576"/>
          <a:stretch/>
        </p:blipFill>
        <p:spPr>
          <a:xfrm>
            <a:off x="188650" y="139798"/>
            <a:ext cx="2461244" cy="1296537"/>
          </a:xfrm>
          <a:prstGeom prst="rect">
            <a:avLst/>
          </a:prstGeom>
          <a:ln>
            <a:noFill/>
          </a:ln>
          <a:effectLst>
            <a:softEdge rad="112500"/>
          </a:effectLst>
        </p:spPr>
      </p:pic>
      <p:cxnSp>
        <p:nvCxnSpPr>
          <p:cNvPr id="6" name="Straight Arrow Connector 5">
            <a:extLst>
              <a:ext uri="{FF2B5EF4-FFF2-40B4-BE49-F238E27FC236}">
                <a16:creationId xmlns:a16="http://schemas.microsoft.com/office/drawing/2014/main" xmlns="" id="{671EAC12-C7AC-4577-AEA3-FF89C4CE4C3A}"/>
              </a:ext>
            </a:extLst>
          </p:cNvPr>
          <p:cNvCxnSpPr>
            <a:cxnSpLocks/>
          </p:cNvCxnSpPr>
          <p:nvPr/>
        </p:nvCxnSpPr>
        <p:spPr>
          <a:xfrm>
            <a:off x="2119135" y="2947916"/>
            <a:ext cx="0" cy="754039"/>
          </a:xfrm>
          <a:prstGeom prst="straightConnector1">
            <a:avLst/>
          </a:prstGeom>
          <a:ln w="44450">
            <a:tailEnd type="triangle"/>
          </a:ln>
        </p:spPr>
        <p:style>
          <a:lnRef idx="2">
            <a:schemeClr val="dk1"/>
          </a:lnRef>
          <a:fillRef idx="0">
            <a:schemeClr val="dk1"/>
          </a:fillRef>
          <a:effectRef idx="1">
            <a:schemeClr val="dk1"/>
          </a:effectRef>
          <a:fontRef idx="minor">
            <a:schemeClr val="tx1"/>
          </a:fontRef>
        </p:style>
      </p:cxnSp>
      <p:cxnSp>
        <p:nvCxnSpPr>
          <p:cNvPr id="8" name="Straight Arrow Connector 7">
            <a:extLst>
              <a:ext uri="{FF2B5EF4-FFF2-40B4-BE49-F238E27FC236}">
                <a16:creationId xmlns:a16="http://schemas.microsoft.com/office/drawing/2014/main" xmlns="" id="{79249744-836C-4FF6-B53D-DB85C56D8688}"/>
              </a:ext>
            </a:extLst>
          </p:cNvPr>
          <p:cNvCxnSpPr>
            <a:cxnSpLocks/>
          </p:cNvCxnSpPr>
          <p:nvPr/>
        </p:nvCxnSpPr>
        <p:spPr>
          <a:xfrm>
            <a:off x="2111495" y="4627262"/>
            <a:ext cx="0" cy="627126"/>
          </a:xfrm>
          <a:prstGeom prst="straightConnector1">
            <a:avLst/>
          </a:prstGeom>
          <a:ln w="44450">
            <a:tailEnd type="triangle"/>
          </a:ln>
        </p:spPr>
        <p:style>
          <a:lnRef idx="2">
            <a:schemeClr val="dk1"/>
          </a:lnRef>
          <a:fillRef idx="0">
            <a:schemeClr val="dk1"/>
          </a:fillRef>
          <a:effectRef idx="1">
            <a:schemeClr val="dk1"/>
          </a:effectRef>
          <a:fontRef idx="minor">
            <a:schemeClr val="tx1"/>
          </a:fontRef>
        </p:style>
      </p:cxnSp>
      <p:sp>
        <p:nvSpPr>
          <p:cNvPr id="7" name="Title 1">
            <a:extLst>
              <a:ext uri="{FF2B5EF4-FFF2-40B4-BE49-F238E27FC236}">
                <a16:creationId xmlns:a16="http://schemas.microsoft.com/office/drawing/2014/main" xmlns="" id="{3C9886CC-0097-4CB6-B4B4-359161179FF1}"/>
              </a:ext>
            </a:extLst>
          </p:cNvPr>
          <p:cNvSpPr txBox="1">
            <a:spLocks/>
          </p:cNvSpPr>
          <p:nvPr/>
        </p:nvSpPr>
        <p:spPr>
          <a:xfrm>
            <a:off x="1638097" y="866514"/>
            <a:ext cx="7415788" cy="95989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3200" b="1" i="1" dirty="0">
                <a:solidFill>
                  <a:srgbClr val="0070C0"/>
                </a:solidFill>
                <a:latin typeface="Calibri" panose="020F0502020204030204" pitchFamily="34" charset="0"/>
                <a:cs typeface="Calibri" panose="020F0502020204030204" pitchFamily="34" charset="0"/>
              </a:rPr>
              <a:t>The stages of counting</a:t>
            </a:r>
          </a:p>
        </p:txBody>
      </p:sp>
    </p:spTree>
    <p:extLst>
      <p:ext uri="{BB962C8B-B14F-4D97-AF65-F5344CB8AC3E}">
        <p14:creationId xmlns:p14="http://schemas.microsoft.com/office/powerpoint/2010/main" val="55829518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2135</TotalTime>
  <Words>3837</Words>
  <Application>Microsoft Office PowerPoint</Application>
  <PresentationFormat>Widescreen</PresentationFormat>
  <Paragraphs>328</Paragraphs>
  <Slides>33</Slides>
  <Notes>22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1" baseType="lpstr">
      <vt:lpstr>Arial</vt:lpstr>
      <vt:lpstr>Calibri</vt:lpstr>
      <vt:lpstr>Trebuchet MS</vt:lpstr>
      <vt:lpstr>Verdana</vt:lpstr>
      <vt:lpstr>Wingdings</vt:lpstr>
      <vt:lpstr>Wingdings 3</vt:lpstr>
      <vt:lpstr>Facet</vt:lpstr>
      <vt:lpstr>Acrobat Document</vt:lpstr>
      <vt:lpstr>Learning Maths in the Early Years</vt:lpstr>
      <vt:lpstr>Aims of the guide</vt:lpstr>
      <vt:lpstr>Time to reflect</vt:lpstr>
      <vt:lpstr>Our attitudes towards maths</vt:lpstr>
      <vt:lpstr>Maths for babies </vt:lpstr>
      <vt:lpstr>Maths is all around us </vt:lpstr>
      <vt:lpstr>PowerPoint Presentation</vt:lpstr>
      <vt:lpstr>The big ideas of early years maths</vt:lpstr>
      <vt:lpstr>Counting and cardinality</vt:lpstr>
      <vt:lpstr>So how can you help?</vt:lpstr>
      <vt:lpstr>Counting and cardinality</vt:lpstr>
      <vt:lpstr>From a young age children develop the ability to perceive the number of a group of items) at a glance and without counting. This is known as subitising.  </vt:lpstr>
      <vt:lpstr>Comparison</vt:lpstr>
      <vt:lpstr>So how can you help?</vt:lpstr>
      <vt:lpstr>Comparison</vt:lpstr>
      <vt:lpstr>Composition</vt:lpstr>
      <vt:lpstr>Number bonds can be represented by circles connected by lines. The ‘whole’ is written in the first circle, while the ‘parts’ are in the adjoining circles. Your child may be familiar with seeing them or using them to help them solve problems in their play.</vt:lpstr>
      <vt:lpstr>So how can you help?</vt:lpstr>
      <vt:lpstr>Composition</vt:lpstr>
      <vt:lpstr>Pattern</vt:lpstr>
      <vt:lpstr>So how can you help?</vt:lpstr>
      <vt:lpstr>Pattern</vt:lpstr>
      <vt:lpstr>Shape and Space</vt:lpstr>
      <vt:lpstr>So how can you help?</vt:lpstr>
      <vt:lpstr>Shape and Space</vt:lpstr>
      <vt:lpstr>Measures</vt:lpstr>
      <vt:lpstr>So how can you help?</vt:lpstr>
      <vt:lpstr>Measures</vt:lpstr>
      <vt:lpstr>PowerPoint Presentation</vt:lpstr>
      <vt:lpstr>PowerPoint Presentation</vt:lpstr>
      <vt:lpstr>Stories to promote Maths</vt:lpstr>
      <vt:lpstr>Understanding the lingo</vt:lpstr>
      <vt:lpstr>Useful links and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Maths in the Early Years</dc:title>
  <dc:creator>Katie Monfared</dc:creator>
  <cp:lastModifiedBy>C Miller</cp:lastModifiedBy>
  <cp:revision>163</cp:revision>
  <dcterms:created xsi:type="dcterms:W3CDTF">2020-04-21T09:25:45Z</dcterms:created>
  <dcterms:modified xsi:type="dcterms:W3CDTF">2021-10-02T17:55:12Z</dcterms:modified>
</cp:coreProperties>
</file>