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57" r:id="rId4"/>
    <p:sldId id="264" r:id="rId5"/>
    <p:sldId id="258" r:id="rId6"/>
    <p:sldId id="260" r:id="rId7"/>
    <p:sldId id="261" r:id="rId8"/>
    <p:sldId id="26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0" d="100"/>
          <a:sy n="70" d="100"/>
        </p:scale>
        <p:origin x="53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0BCA122-9E49-4E43-8DCE-8521B82E4C05}" type="datetimeFigureOut">
              <a:rPr lang="en-GB" smtClean="0"/>
              <a:t>07/07/2020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7BC3AF-8E32-4338-B72E-26CF914FC0BF}" type="slidenum">
              <a:rPr lang="en-GB" smtClean="0"/>
              <a:t>‹#›</a:t>
            </a:fld>
            <a:endParaRPr lang="en-GB"/>
          </a:p>
        </p:txBody>
      </p:sp>
    </p:spTree>
    <p:extLst>
      <p:ext uri="{BB962C8B-B14F-4D97-AF65-F5344CB8AC3E}">
        <p14:creationId xmlns:p14="http://schemas.microsoft.com/office/powerpoint/2010/main" val="1532798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0BCA122-9E49-4E43-8DCE-8521B82E4C05}" type="datetimeFigureOut">
              <a:rPr lang="en-GB" smtClean="0"/>
              <a:t>07/07/2020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7BC3AF-8E32-4338-B72E-26CF914FC0BF}" type="slidenum">
              <a:rPr lang="en-GB" smtClean="0"/>
              <a:t>‹#›</a:t>
            </a:fld>
            <a:endParaRPr lang="en-GB"/>
          </a:p>
        </p:txBody>
      </p:sp>
    </p:spTree>
    <p:extLst>
      <p:ext uri="{BB962C8B-B14F-4D97-AF65-F5344CB8AC3E}">
        <p14:creationId xmlns:p14="http://schemas.microsoft.com/office/powerpoint/2010/main" val="1477079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0BCA122-9E49-4E43-8DCE-8521B82E4C05}" type="datetimeFigureOut">
              <a:rPr lang="en-GB" smtClean="0"/>
              <a:t>07/07/2020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7BC3AF-8E32-4338-B72E-26CF914FC0BF}" type="slidenum">
              <a:rPr lang="en-GB" smtClean="0"/>
              <a:t>‹#›</a:t>
            </a:fld>
            <a:endParaRPr lang="en-GB"/>
          </a:p>
        </p:txBody>
      </p:sp>
    </p:spTree>
    <p:extLst>
      <p:ext uri="{BB962C8B-B14F-4D97-AF65-F5344CB8AC3E}">
        <p14:creationId xmlns:p14="http://schemas.microsoft.com/office/powerpoint/2010/main" val="3757830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0BCA122-9E49-4E43-8DCE-8521B82E4C05}" type="datetimeFigureOut">
              <a:rPr lang="en-GB" smtClean="0"/>
              <a:t>07/07/2020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7BC3AF-8E32-4338-B72E-26CF914FC0BF}" type="slidenum">
              <a:rPr lang="en-GB" smtClean="0"/>
              <a:t>‹#›</a:t>
            </a:fld>
            <a:endParaRPr lang="en-GB"/>
          </a:p>
        </p:txBody>
      </p:sp>
    </p:spTree>
    <p:extLst>
      <p:ext uri="{BB962C8B-B14F-4D97-AF65-F5344CB8AC3E}">
        <p14:creationId xmlns:p14="http://schemas.microsoft.com/office/powerpoint/2010/main" val="11669056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BCA122-9E49-4E43-8DCE-8521B82E4C05}" type="datetimeFigureOut">
              <a:rPr lang="en-GB" smtClean="0"/>
              <a:t>07/07/2020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7BC3AF-8E32-4338-B72E-26CF914FC0BF}" type="slidenum">
              <a:rPr lang="en-GB" smtClean="0"/>
              <a:t>‹#›</a:t>
            </a:fld>
            <a:endParaRPr lang="en-GB"/>
          </a:p>
        </p:txBody>
      </p:sp>
    </p:spTree>
    <p:extLst>
      <p:ext uri="{BB962C8B-B14F-4D97-AF65-F5344CB8AC3E}">
        <p14:creationId xmlns:p14="http://schemas.microsoft.com/office/powerpoint/2010/main" val="34673501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0BCA122-9E49-4E43-8DCE-8521B82E4C05}" type="datetimeFigureOut">
              <a:rPr lang="en-GB" smtClean="0"/>
              <a:t>07/07/2020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C7BC3AF-8E32-4338-B72E-26CF914FC0BF}" type="slidenum">
              <a:rPr lang="en-GB" smtClean="0"/>
              <a:t>‹#›</a:t>
            </a:fld>
            <a:endParaRPr lang="en-GB"/>
          </a:p>
        </p:txBody>
      </p:sp>
    </p:spTree>
    <p:extLst>
      <p:ext uri="{BB962C8B-B14F-4D97-AF65-F5344CB8AC3E}">
        <p14:creationId xmlns:p14="http://schemas.microsoft.com/office/powerpoint/2010/main" val="2073623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0BCA122-9E49-4E43-8DCE-8521B82E4C05}" type="datetimeFigureOut">
              <a:rPr lang="en-GB" smtClean="0"/>
              <a:t>07/07/2020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C7BC3AF-8E32-4338-B72E-26CF914FC0BF}" type="slidenum">
              <a:rPr lang="en-GB" smtClean="0"/>
              <a:t>‹#›</a:t>
            </a:fld>
            <a:endParaRPr lang="en-GB"/>
          </a:p>
        </p:txBody>
      </p:sp>
    </p:spTree>
    <p:extLst>
      <p:ext uri="{BB962C8B-B14F-4D97-AF65-F5344CB8AC3E}">
        <p14:creationId xmlns:p14="http://schemas.microsoft.com/office/powerpoint/2010/main" val="3405271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0BCA122-9E49-4E43-8DCE-8521B82E4C05}" type="datetimeFigureOut">
              <a:rPr lang="en-GB" smtClean="0"/>
              <a:t>07/07/2020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C7BC3AF-8E32-4338-B72E-26CF914FC0BF}" type="slidenum">
              <a:rPr lang="en-GB" smtClean="0"/>
              <a:t>‹#›</a:t>
            </a:fld>
            <a:endParaRPr lang="en-GB"/>
          </a:p>
        </p:txBody>
      </p:sp>
    </p:spTree>
    <p:extLst>
      <p:ext uri="{BB962C8B-B14F-4D97-AF65-F5344CB8AC3E}">
        <p14:creationId xmlns:p14="http://schemas.microsoft.com/office/powerpoint/2010/main" val="720595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BCA122-9E49-4E43-8DCE-8521B82E4C05}" type="datetimeFigureOut">
              <a:rPr lang="en-GB" smtClean="0"/>
              <a:t>07/07/2020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C7BC3AF-8E32-4338-B72E-26CF914FC0BF}" type="slidenum">
              <a:rPr lang="en-GB" smtClean="0"/>
              <a:t>‹#›</a:t>
            </a:fld>
            <a:endParaRPr lang="en-GB"/>
          </a:p>
        </p:txBody>
      </p:sp>
    </p:spTree>
    <p:extLst>
      <p:ext uri="{BB962C8B-B14F-4D97-AF65-F5344CB8AC3E}">
        <p14:creationId xmlns:p14="http://schemas.microsoft.com/office/powerpoint/2010/main" val="1457142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BCA122-9E49-4E43-8DCE-8521B82E4C05}" type="datetimeFigureOut">
              <a:rPr lang="en-GB" smtClean="0"/>
              <a:t>07/07/2020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C7BC3AF-8E32-4338-B72E-26CF914FC0BF}" type="slidenum">
              <a:rPr lang="en-GB" smtClean="0"/>
              <a:t>‹#›</a:t>
            </a:fld>
            <a:endParaRPr lang="en-GB"/>
          </a:p>
        </p:txBody>
      </p:sp>
    </p:spTree>
    <p:extLst>
      <p:ext uri="{BB962C8B-B14F-4D97-AF65-F5344CB8AC3E}">
        <p14:creationId xmlns:p14="http://schemas.microsoft.com/office/powerpoint/2010/main" val="8233942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BCA122-9E49-4E43-8DCE-8521B82E4C05}" type="datetimeFigureOut">
              <a:rPr lang="en-GB" smtClean="0"/>
              <a:t>07/07/2020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C7BC3AF-8E32-4338-B72E-26CF914FC0BF}" type="slidenum">
              <a:rPr lang="en-GB" smtClean="0"/>
              <a:t>‹#›</a:t>
            </a:fld>
            <a:endParaRPr lang="en-GB"/>
          </a:p>
        </p:txBody>
      </p:sp>
    </p:spTree>
    <p:extLst>
      <p:ext uri="{BB962C8B-B14F-4D97-AF65-F5344CB8AC3E}">
        <p14:creationId xmlns:p14="http://schemas.microsoft.com/office/powerpoint/2010/main" val="3282013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BCA122-9E49-4E43-8DCE-8521B82E4C05}" type="datetimeFigureOut">
              <a:rPr lang="en-GB" smtClean="0"/>
              <a:t>07/07/2020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7BC3AF-8E32-4338-B72E-26CF914FC0BF}" type="slidenum">
              <a:rPr lang="en-GB" smtClean="0"/>
              <a:t>‹#›</a:t>
            </a:fld>
            <a:endParaRPr lang="en-GB"/>
          </a:p>
        </p:txBody>
      </p:sp>
    </p:spTree>
    <p:extLst>
      <p:ext uri="{BB962C8B-B14F-4D97-AF65-F5344CB8AC3E}">
        <p14:creationId xmlns:p14="http://schemas.microsoft.com/office/powerpoint/2010/main" val="3975151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stockport.nhs.uk/services_878S" TargetMode="Externa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11.jpg"/></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stockport.gov.uk/start-well" TargetMode="External"/><Relationship Id="rId1" Type="http://schemas.openxmlformats.org/officeDocument/2006/relationships/slideLayout" Target="../slideLayouts/slideLayout2.xml"/><Relationship Id="rId4" Type="http://schemas.openxmlformats.org/officeDocument/2006/relationships/image" Target="../media/image1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13004" y="981052"/>
            <a:ext cx="11567160" cy="50574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4800" b="1" dirty="0">
                <a:solidFill>
                  <a:srgbClr val="0070C0"/>
                </a:solidFill>
                <a:latin typeface="+mn-lt"/>
              </a:rPr>
              <a:t>Stockport Health Visiting </a:t>
            </a:r>
            <a:endParaRPr lang="en-GB" sz="4800" b="1" dirty="0" smtClean="0">
              <a:solidFill>
                <a:srgbClr val="0070C0"/>
              </a:solidFill>
              <a:latin typeface="+mn-lt"/>
            </a:endParaRPr>
          </a:p>
          <a:p>
            <a:r>
              <a:rPr lang="en-GB" sz="4800" b="1" dirty="0" smtClean="0">
                <a:solidFill>
                  <a:srgbClr val="0070C0"/>
                </a:solidFill>
                <a:latin typeface="+mn-lt"/>
              </a:rPr>
              <a:t>&amp; </a:t>
            </a:r>
            <a:r>
              <a:rPr lang="en-GB" sz="4800" b="1" dirty="0">
                <a:solidFill>
                  <a:srgbClr val="0070C0"/>
                </a:solidFill>
                <a:latin typeface="+mn-lt"/>
              </a:rPr>
              <a:t>School Nursing Service</a:t>
            </a:r>
            <a:endParaRPr lang="en-GB" sz="4800" b="1" dirty="0">
              <a:solidFill>
                <a:srgbClr val="0070C0"/>
              </a:solidFill>
              <a:latin typeface="+mn-lt"/>
            </a:endParaRPr>
          </a:p>
        </p:txBody>
      </p:sp>
      <p:pic>
        <p:nvPicPr>
          <p:cNvPr id="5"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95525" y="1929876"/>
            <a:ext cx="7600950" cy="1728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68858" y="4101740"/>
            <a:ext cx="3254284" cy="2353924"/>
          </a:xfrm>
          <a:prstGeom prst="rect">
            <a:avLst/>
          </a:prstGeom>
        </p:spPr>
      </p:pic>
      <p:pic>
        <p:nvPicPr>
          <p:cNvPr id="8" name="Picture 7"/>
          <p:cNvPicPr/>
          <p:nvPr/>
        </p:nvPicPr>
        <p:blipFill>
          <a:blip r:embed="rId4">
            <a:extLst>
              <a:ext uri="{28A0092B-C50C-407E-A947-70E740481C1C}">
                <a14:useLocalDpi xmlns:a14="http://schemas.microsoft.com/office/drawing/2010/main" val="0"/>
              </a:ext>
            </a:extLst>
          </a:blip>
          <a:srcRect/>
          <a:stretch>
            <a:fillRect/>
          </a:stretch>
        </p:blipFill>
        <p:spPr bwMode="auto">
          <a:xfrm>
            <a:off x="185262" y="153941"/>
            <a:ext cx="1249489" cy="984504"/>
          </a:xfrm>
          <a:prstGeom prst="rect">
            <a:avLst/>
          </a:prstGeom>
          <a:noFill/>
          <a:ln>
            <a:noFill/>
          </a:ln>
        </p:spPr>
      </p:pic>
    </p:spTree>
    <p:extLst>
      <p:ext uri="{BB962C8B-B14F-4D97-AF65-F5344CB8AC3E}">
        <p14:creationId xmlns:p14="http://schemas.microsoft.com/office/powerpoint/2010/main" val="696584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298" y="1166240"/>
            <a:ext cx="12022646" cy="4822063"/>
          </a:xfrm>
        </p:spPr>
        <p:txBody>
          <a:bodyPr>
            <a:noAutofit/>
          </a:bodyPr>
          <a:lstStyle/>
          <a:p>
            <a:pPr algn="just"/>
            <a:r>
              <a:rPr lang="en-GB" sz="2200" dirty="0" smtClean="0"/>
              <a:t>Our </a:t>
            </a:r>
            <a:r>
              <a:rPr lang="en-GB" sz="2200" dirty="0"/>
              <a:t>team includes Specialist Community Public Health Nurses, School Staff Nurses and School Nurse Assistants. The team are experienced in offering support, advice, and information to families of school aged children and young people from school entry to 16 years, in all aspects of general health. We also offer signposting and referral to other specialist services. </a:t>
            </a:r>
            <a:endParaRPr lang="en-GB" sz="2200" dirty="0" smtClean="0"/>
          </a:p>
          <a:p>
            <a:pPr marL="0" indent="0" algn="just">
              <a:buNone/>
            </a:pPr>
            <a:endParaRPr lang="en-GB" sz="800" dirty="0"/>
          </a:p>
          <a:p>
            <a:pPr algn="just"/>
            <a:r>
              <a:rPr lang="en-GB" sz="2200" dirty="0"/>
              <a:t>Due to COVID19 and current restrictions in place we have been unable to meet you at the new intake meeting in school to introduce the service, and discuss any worries you may have regarding your child`s health and well being. However, you can contact us by phone or email to discuss any concerns or worries you have and we can offer support via either a virtual contact or telephone call. </a:t>
            </a:r>
            <a:endParaRPr lang="en-GB" sz="2200" dirty="0" smtClean="0"/>
          </a:p>
          <a:p>
            <a:pPr marL="0" indent="0">
              <a:buNone/>
            </a:pPr>
            <a:endParaRPr lang="en-GB" sz="800" dirty="0"/>
          </a:p>
          <a:p>
            <a:r>
              <a:rPr lang="en-GB" sz="2200" dirty="0">
                <a:hlinkClick r:id="rId2"/>
              </a:rPr>
              <a:t>https://</a:t>
            </a:r>
            <a:r>
              <a:rPr lang="en-GB" sz="2200" dirty="0" smtClean="0">
                <a:hlinkClick r:id="rId2"/>
              </a:rPr>
              <a:t>www.stockport.nhs.uk/services_878S</a:t>
            </a:r>
            <a:endParaRPr lang="en-GB" sz="2200" dirty="0" smtClean="0"/>
          </a:p>
          <a:p>
            <a:pPr marL="0" indent="0">
              <a:buNone/>
            </a:pPr>
            <a:endParaRPr lang="en-GB" sz="800" dirty="0"/>
          </a:p>
          <a:p>
            <a:r>
              <a:rPr lang="en-GB" sz="2200" dirty="0"/>
              <a:t>Stockport Health Visiting &amp; School Nursing Service have launched an advice line on </a:t>
            </a:r>
            <a:r>
              <a:rPr lang="en-GB" sz="2200" b="1" dirty="0" smtClean="0"/>
              <a:t>0161 </a:t>
            </a:r>
            <a:r>
              <a:rPr lang="en-GB" sz="2200" b="1" dirty="0"/>
              <a:t>835 6789</a:t>
            </a:r>
            <a:r>
              <a:rPr lang="en-GB" sz="2200" dirty="0"/>
              <a:t> for families of children aged </a:t>
            </a:r>
            <a:r>
              <a:rPr lang="en-GB" sz="2200" dirty="0" smtClean="0"/>
              <a:t>0-16. The </a:t>
            </a:r>
            <a:r>
              <a:rPr lang="en-GB" sz="2200" dirty="0"/>
              <a:t>Advice Line is available Monday to Friday (excluding bank holidays) 9am – </a:t>
            </a:r>
            <a:r>
              <a:rPr lang="en-GB" sz="2200" dirty="0" smtClean="0"/>
              <a:t>5pm</a:t>
            </a:r>
          </a:p>
          <a:p>
            <a:pPr marL="0" indent="0">
              <a:buNone/>
            </a:pPr>
            <a:endParaRPr lang="en-GB" sz="800" dirty="0" smtClean="0"/>
          </a:p>
          <a:p>
            <a:r>
              <a:rPr lang="en-GB" sz="2200" dirty="0" smtClean="0"/>
              <a:t>     @</a:t>
            </a:r>
            <a:r>
              <a:rPr lang="en-GB" sz="2200" dirty="0" err="1" smtClean="0"/>
              <a:t>SN_StockportNHS</a:t>
            </a:r>
            <a:r>
              <a:rPr lang="en-GB" sz="2200" dirty="0" smtClean="0"/>
              <a:t>        Stockport </a:t>
            </a:r>
            <a:r>
              <a:rPr lang="en-GB" sz="2200" dirty="0"/>
              <a:t>Health Visiting and School Nursing </a:t>
            </a:r>
            <a:r>
              <a:rPr lang="en-GB" sz="2200" dirty="0" smtClean="0"/>
              <a:t>Service</a:t>
            </a:r>
            <a:endParaRPr lang="en-GB" sz="2200" dirty="0"/>
          </a:p>
        </p:txBody>
      </p:sp>
      <p:sp>
        <p:nvSpPr>
          <p:cNvPr id="4" name="Title 3"/>
          <p:cNvSpPr>
            <a:spLocks noGrp="1"/>
          </p:cNvSpPr>
          <p:nvPr>
            <p:ph type="title"/>
          </p:nvPr>
        </p:nvSpPr>
        <p:spPr>
          <a:xfrm>
            <a:off x="1676400" y="127381"/>
            <a:ext cx="10515600" cy="1325563"/>
          </a:xfrm>
          <a:prstGeom prst="rect">
            <a:avLst/>
          </a:prstGeom>
        </p:spPr>
        <p:txBody>
          <a:bodyPr wrap="square">
            <a:spAutoFit/>
          </a:bodyPr>
          <a:lstStyle/>
          <a:p>
            <a:r>
              <a:rPr lang="en-GB" sz="3800" b="1" dirty="0">
                <a:solidFill>
                  <a:srgbClr val="0070C0"/>
                </a:solidFill>
              </a:rPr>
              <a:t>Stockport Health Visiting &amp; School Nursing Service</a:t>
            </a:r>
            <a:endParaRPr lang="en-GB" sz="3800" b="1" dirty="0">
              <a:solidFill>
                <a:srgbClr val="0070C0"/>
              </a:solidFill>
            </a:endParaRPr>
          </a:p>
        </p:txBody>
      </p:sp>
      <p:pic>
        <p:nvPicPr>
          <p:cNvPr id="5"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102298" y="140208"/>
            <a:ext cx="1362075" cy="762000"/>
          </a:xfrm>
          <a:prstGeom prst="rect">
            <a:avLst/>
          </a:prstGeom>
          <a:noFill/>
          <a:ln>
            <a:noFill/>
          </a:ln>
        </p:spPr>
      </p:pic>
      <p:pic>
        <p:nvPicPr>
          <p:cNvPr id="14" name="Picture 13" descr="C:\Users\amgallogly\AppData\Local\Microsoft\Windows\INetCache\IE\7TBGL1LQ\738px-Twitter_bird_logo_2012.svg[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8438" y="6347966"/>
            <a:ext cx="245745" cy="200025"/>
          </a:xfrm>
          <a:prstGeom prst="rect">
            <a:avLst/>
          </a:prstGeom>
          <a:noFill/>
          <a:ln>
            <a:noFill/>
          </a:ln>
        </p:spPr>
      </p:pic>
      <p:pic>
        <p:nvPicPr>
          <p:cNvPr id="15" name="Picture 14" descr="C:\Users\amgallogly\AppData\Local\Microsoft\Windows\INetCache\IE\G53T4DOG\Facebook_icon_2013.svg[1].pn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305302" y="6347966"/>
            <a:ext cx="190500" cy="190500"/>
          </a:xfrm>
          <a:prstGeom prst="rect">
            <a:avLst/>
          </a:prstGeom>
          <a:noFill/>
          <a:ln>
            <a:noFill/>
          </a:ln>
        </p:spPr>
      </p:pic>
    </p:spTree>
    <p:extLst>
      <p:ext uri="{BB962C8B-B14F-4D97-AF65-F5344CB8AC3E}">
        <p14:creationId xmlns:p14="http://schemas.microsoft.com/office/powerpoint/2010/main" val="476737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393190" y="1355295"/>
            <a:ext cx="3041650" cy="830997"/>
          </a:xfrm>
          <a:prstGeom prst="rect">
            <a:avLst/>
          </a:prstGeom>
        </p:spPr>
        <p:txBody>
          <a:bodyPr wrap="square">
            <a:spAutoFit/>
          </a:bodyPr>
          <a:lstStyle/>
          <a:p>
            <a:r>
              <a:rPr lang="en-GB" sz="4800" b="1" dirty="0" smtClean="0">
                <a:solidFill>
                  <a:srgbClr val="0070C0"/>
                </a:solidFill>
              </a:rPr>
              <a:t>OUR ROLE</a:t>
            </a:r>
            <a:endParaRPr lang="en-GB" sz="4800" b="1" dirty="0">
              <a:solidFill>
                <a:srgbClr val="0070C0"/>
              </a:solidFill>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9204" y="2761488"/>
            <a:ext cx="4439412" cy="3226096"/>
          </a:xfrm>
          <a:prstGeom prst="rect">
            <a:avLst/>
          </a:prstGeom>
        </p:spPr>
      </p:pic>
      <p:sp>
        <p:nvSpPr>
          <p:cNvPr id="8" name="Rectangle 7"/>
          <p:cNvSpPr/>
          <p:nvPr/>
        </p:nvSpPr>
        <p:spPr>
          <a:xfrm>
            <a:off x="5157216" y="521208"/>
            <a:ext cx="6848856" cy="5816977"/>
          </a:xfrm>
          <a:prstGeom prst="rect">
            <a:avLst/>
          </a:prstGeom>
        </p:spPr>
        <p:txBody>
          <a:bodyPr wrap="square">
            <a:spAutoFit/>
          </a:bodyPr>
          <a:lstStyle/>
          <a:p>
            <a:r>
              <a:rPr lang="en-GB" sz="2400" b="1" dirty="0" smtClean="0">
                <a:cs typeface="Arial" panose="020B0604020202020204" pitchFamily="34" charset="0"/>
              </a:rPr>
              <a:t>School Nursing  </a:t>
            </a:r>
            <a:r>
              <a:rPr lang="en-GB" sz="2400" dirty="0" smtClean="0">
                <a:cs typeface="Arial" panose="020B0604020202020204" pitchFamily="34" charset="0"/>
              </a:rPr>
              <a:t>works</a:t>
            </a:r>
            <a:r>
              <a:rPr lang="en-GB" sz="2400" b="1" dirty="0" smtClean="0">
                <a:cs typeface="Arial" panose="020B0604020202020204" pitchFamily="34" charset="0"/>
              </a:rPr>
              <a:t> </a:t>
            </a:r>
            <a:r>
              <a:rPr lang="en-GB" sz="2400" dirty="0" smtClean="0">
                <a:cs typeface="Arial" panose="020B0604020202020204" pitchFamily="34" charset="0"/>
              </a:rPr>
              <a:t>across Education and Health, providing a link between the school, home and the community. Our aims are; </a:t>
            </a:r>
          </a:p>
          <a:p>
            <a:endParaRPr lang="en-GB" sz="2400" dirty="0" smtClean="0">
              <a:cs typeface="Arial" panose="020B0604020202020204" pitchFamily="34" charset="0"/>
            </a:endParaRPr>
          </a:p>
          <a:p>
            <a:pPr marL="285750" indent="-285750">
              <a:buFont typeface="Arial" panose="020B0604020202020204" pitchFamily="34" charset="0"/>
              <a:buChar char="•"/>
            </a:pPr>
            <a:r>
              <a:rPr lang="en-GB" sz="2400" dirty="0" smtClean="0">
                <a:cs typeface="Arial" panose="020B0604020202020204" pitchFamily="34" charset="0"/>
              </a:rPr>
              <a:t>To promote the health and wellbeing of all children and young </a:t>
            </a:r>
            <a:r>
              <a:rPr lang="en-GB" sz="2400" dirty="0" smtClean="0">
                <a:cs typeface="Arial" panose="020B0604020202020204" pitchFamily="34" charset="0"/>
              </a:rPr>
              <a:t>people.</a:t>
            </a:r>
          </a:p>
          <a:p>
            <a:endParaRPr lang="en-GB" sz="1200" dirty="0" smtClean="0">
              <a:cs typeface="Arial" panose="020B0604020202020204" pitchFamily="34" charset="0"/>
            </a:endParaRPr>
          </a:p>
          <a:p>
            <a:pPr marL="285750" indent="-285750">
              <a:buFont typeface="Arial" panose="020B0604020202020204" pitchFamily="34" charset="0"/>
              <a:buChar char="•"/>
            </a:pPr>
            <a:r>
              <a:rPr lang="en-GB" sz="2400" dirty="0" smtClean="0">
                <a:cs typeface="Arial" panose="020B0604020202020204" pitchFamily="34" charset="0"/>
              </a:rPr>
              <a:t>To work with families and young people from </a:t>
            </a:r>
            <a:r>
              <a:rPr lang="en-GB" sz="2400" dirty="0" smtClean="0">
                <a:cs typeface="Arial" panose="020B0604020202020204" pitchFamily="34" charset="0"/>
              </a:rPr>
              <a:t>4 - 16 </a:t>
            </a:r>
            <a:r>
              <a:rPr lang="en-GB" sz="2400" dirty="0" smtClean="0">
                <a:cs typeface="Arial" panose="020B0604020202020204" pitchFamily="34" charset="0"/>
              </a:rPr>
              <a:t>years of </a:t>
            </a:r>
            <a:r>
              <a:rPr lang="en-GB" sz="2400" dirty="0" smtClean="0">
                <a:cs typeface="Arial" panose="020B0604020202020204" pitchFamily="34" charset="0"/>
              </a:rPr>
              <a:t>age.</a:t>
            </a:r>
          </a:p>
          <a:p>
            <a:endParaRPr lang="en-GB" sz="1200" dirty="0" smtClean="0">
              <a:cs typeface="Arial" panose="020B0604020202020204" pitchFamily="34" charset="0"/>
            </a:endParaRPr>
          </a:p>
          <a:p>
            <a:pPr marL="285750" indent="-285750">
              <a:buFont typeface="Arial" panose="020B0604020202020204" pitchFamily="34" charset="0"/>
              <a:buChar char="•"/>
            </a:pPr>
            <a:r>
              <a:rPr lang="en-GB" sz="2400" dirty="0" smtClean="0">
                <a:cs typeface="Arial" panose="020B0604020202020204" pitchFamily="34" charset="0"/>
              </a:rPr>
              <a:t>To work with one school or a group of schools depending on an identified </a:t>
            </a:r>
            <a:r>
              <a:rPr lang="en-GB" sz="2400" dirty="0" smtClean="0">
                <a:cs typeface="Arial" panose="020B0604020202020204" pitchFamily="34" charset="0"/>
              </a:rPr>
              <a:t>need.</a:t>
            </a:r>
          </a:p>
          <a:p>
            <a:endParaRPr lang="en-GB" sz="1200" dirty="0" smtClean="0">
              <a:cs typeface="Arial" panose="020B0604020202020204" pitchFamily="34" charset="0"/>
            </a:endParaRPr>
          </a:p>
          <a:p>
            <a:pPr marL="285750" indent="-285750">
              <a:buFont typeface="Arial" panose="020B0604020202020204" pitchFamily="34" charset="0"/>
              <a:buChar char="•"/>
            </a:pPr>
            <a:r>
              <a:rPr lang="en-GB" sz="2400" dirty="0" smtClean="0">
                <a:cs typeface="Arial" panose="020B0604020202020204" pitchFamily="34" charset="0"/>
              </a:rPr>
              <a:t>To work together with other Health Services, Education, Social Care</a:t>
            </a:r>
            <a:r>
              <a:rPr lang="en-GB" sz="2400" dirty="0" smtClean="0">
                <a:solidFill>
                  <a:srgbClr val="FF0000"/>
                </a:solidFill>
                <a:cs typeface="Arial" panose="020B0604020202020204" pitchFamily="34" charset="0"/>
              </a:rPr>
              <a:t> </a:t>
            </a:r>
            <a:r>
              <a:rPr lang="en-GB" sz="2400" dirty="0" smtClean="0">
                <a:cs typeface="Arial" panose="020B0604020202020204" pitchFamily="34" charset="0"/>
              </a:rPr>
              <a:t>and Voluntary Agencies to give children and young people the support they need</a:t>
            </a:r>
            <a:endParaRPr lang="en-GB" sz="2400" dirty="0">
              <a:cs typeface="Arial" panose="020B0604020202020204" pitchFamily="34" charset="0"/>
            </a:endParaRPr>
          </a:p>
        </p:txBody>
      </p:sp>
      <p:pic>
        <p:nvPicPr>
          <p:cNvPr id="5"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102298" y="140208"/>
            <a:ext cx="1362075" cy="762000"/>
          </a:xfrm>
          <a:prstGeom prst="rect">
            <a:avLst/>
          </a:prstGeom>
          <a:noFill/>
          <a:ln>
            <a:noFill/>
          </a:ln>
        </p:spPr>
      </p:pic>
    </p:spTree>
    <p:extLst>
      <p:ext uri="{BB962C8B-B14F-4D97-AF65-F5344CB8AC3E}">
        <p14:creationId xmlns:p14="http://schemas.microsoft.com/office/powerpoint/2010/main" val="3676940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13232" y="1015350"/>
            <a:ext cx="10844783" cy="5386090"/>
          </a:xfrm>
          <a:prstGeom prst="rect">
            <a:avLst/>
          </a:prstGeom>
        </p:spPr>
        <p:txBody>
          <a:bodyPr wrap="square">
            <a:spAutoFit/>
          </a:bodyPr>
          <a:lstStyle/>
          <a:p>
            <a:r>
              <a:rPr lang="en-GB" sz="2400" dirty="0" smtClean="0"/>
              <a:t>Stockport Health Visiting &amp; School Nursing Service provides support from Health Visitors and School Nurses on all aspects of child health, development and parenting including:</a:t>
            </a:r>
            <a:r>
              <a:rPr lang="en-GB" sz="800" dirty="0" smtClean="0"/>
              <a:t/>
            </a:r>
            <a:br>
              <a:rPr lang="en-GB" sz="800" dirty="0" smtClean="0"/>
            </a:br>
            <a:r>
              <a:rPr lang="en-GB" sz="800" dirty="0" smtClean="0"/>
              <a:t/>
            </a:r>
            <a:br>
              <a:rPr lang="en-GB" sz="800" dirty="0" smtClean="0"/>
            </a:br>
            <a:r>
              <a:rPr lang="en-GB" sz="2400" dirty="0" smtClean="0"/>
              <a:t>* Sleep</a:t>
            </a:r>
            <a:br>
              <a:rPr lang="en-GB" sz="2400" dirty="0" smtClean="0"/>
            </a:br>
            <a:r>
              <a:rPr lang="en-GB" sz="2400" dirty="0" smtClean="0"/>
              <a:t>* Infant Feeding</a:t>
            </a:r>
            <a:br>
              <a:rPr lang="en-GB" sz="2400" dirty="0" smtClean="0"/>
            </a:br>
            <a:r>
              <a:rPr lang="en-GB" sz="2400" dirty="0" smtClean="0"/>
              <a:t>* Introducing family foods &amp; solids</a:t>
            </a:r>
            <a:br>
              <a:rPr lang="en-GB" sz="2400" dirty="0" smtClean="0"/>
            </a:br>
            <a:r>
              <a:rPr lang="en-GB" sz="2400" dirty="0" smtClean="0"/>
              <a:t>* Healthy eating</a:t>
            </a:r>
            <a:br>
              <a:rPr lang="en-GB" sz="2400" dirty="0" smtClean="0"/>
            </a:br>
            <a:r>
              <a:rPr lang="en-GB" sz="2400" dirty="0" smtClean="0"/>
              <a:t>* Management of minor illnesses</a:t>
            </a:r>
            <a:br>
              <a:rPr lang="en-GB" sz="2400" dirty="0" smtClean="0"/>
            </a:br>
            <a:r>
              <a:rPr lang="en-GB" sz="2400" dirty="0" smtClean="0"/>
              <a:t>* Child development</a:t>
            </a:r>
            <a:br>
              <a:rPr lang="en-GB" sz="2400" dirty="0" smtClean="0"/>
            </a:br>
            <a:r>
              <a:rPr lang="en-GB" sz="2400" dirty="0" smtClean="0"/>
              <a:t>* Speech &amp; communication</a:t>
            </a:r>
            <a:br>
              <a:rPr lang="en-GB" sz="2400" dirty="0" smtClean="0"/>
            </a:br>
            <a:r>
              <a:rPr lang="en-GB" sz="2400" dirty="0" smtClean="0"/>
              <a:t>* General health &amp; emotional wellbeing</a:t>
            </a:r>
            <a:br>
              <a:rPr lang="en-GB" sz="2400" dirty="0" smtClean="0"/>
            </a:br>
            <a:r>
              <a:rPr lang="en-GB" sz="2400" dirty="0" smtClean="0"/>
              <a:t>* Immunisations</a:t>
            </a:r>
            <a:br>
              <a:rPr lang="en-GB" sz="2400" dirty="0" smtClean="0"/>
            </a:br>
            <a:r>
              <a:rPr lang="en-GB" sz="2400" dirty="0" smtClean="0"/>
              <a:t>* Special educational needs</a:t>
            </a:r>
            <a:br>
              <a:rPr lang="en-GB" sz="2400" dirty="0" smtClean="0"/>
            </a:br>
            <a:r>
              <a:rPr lang="en-GB" sz="2400" dirty="0" smtClean="0"/>
              <a:t>* School Nursing service</a:t>
            </a:r>
            <a:endParaRPr lang="en-GB" sz="2400" dirty="0"/>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102298" y="140208"/>
            <a:ext cx="1362075" cy="762000"/>
          </a:xfrm>
          <a:prstGeom prst="rect">
            <a:avLst/>
          </a:prstGeom>
          <a:noFill/>
          <a:ln>
            <a:noFill/>
          </a:ln>
        </p:spPr>
      </p:pic>
      <p:sp>
        <p:nvSpPr>
          <p:cNvPr id="6" name="Rectangle 5"/>
          <p:cNvSpPr/>
          <p:nvPr/>
        </p:nvSpPr>
        <p:spPr>
          <a:xfrm>
            <a:off x="1640264" y="105709"/>
            <a:ext cx="10426045" cy="677108"/>
          </a:xfrm>
          <a:prstGeom prst="rect">
            <a:avLst/>
          </a:prstGeom>
        </p:spPr>
        <p:txBody>
          <a:bodyPr wrap="square">
            <a:spAutoFit/>
          </a:bodyPr>
          <a:lstStyle/>
          <a:p>
            <a:r>
              <a:rPr lang="en-GB" sz="3800" b="1" dirty="0">
                <a:solidFill>
                  <a:srgbClr val="0070C0"/>
                </a:solidFill>
              </a:rPr>
              <a:t>Stockport Health Visiting &amp; School Nursing Service</a:t>
            </a:r>
            <a:endParaRPr lang="en-GB" sz="3800" b="1" dirty="0">
              <a:solidFill>
                <a:srgbClr val="0070C0"/>
              </a:solidFill>
            </a:endParaRP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89979" y="3196590"/>
            <a:ext cx="4133850" cy="1567434"/>
          </a:xfrm>
          <a:prstGeom prst="rect">
            <a:avLst/>
          </a:prstGeom>
        </p:spPr>
      </p:pic>
    </p:spTree>
    <p:extLst>
      <p:ext uri="{BB962C8B-B14F-4D97-AF65-F5344CB8AC3E}">
        <p14:creationId xmlns:p14="http://schemas.microsoft.com/office/powerpoint/2010/main" val="4142592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865376" y="512382"/>
            <a:ext cx="8229600" cy="50574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4800" b="1" dirty="0" smtClean="0">
                <a:solidFill>
                  <a:srgbClr val="0070C0"/>
                </a:solidFill>
                <a:latin typeface="+mn-lt"/>
              </a:rPr>
              <a:t>Starting the School Journey</a:t>
            </a:r>
            <a:endParaRPr lang="en-GB" sz="4800" b="1" dirty="0">
              <a:solidFill>
                <a:srgbClr val="0070C0"/>
              </a:solidFill>
              <a:latin typeface="+mn-lt"/>
            </a:endParaRPr>
          </a:p>
        </p:txBody>
      </p:sp>
      <p:pic>
        <p:nvPicPr>
          <p:cNvPr id="4" name="Picture 2" descr="school[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8046" y="1944688"/>
            <a:ext cx="3705314" cy="37245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230314" y="256129"/>
            <a:ext cx="1362075" cy="762000"/>
          </a:xfrm>
          <a:prstGeom prst="rect">
            <a:avLst/>
          </a:prstGeom>
          <a:noFill/>
          <a:ln>
            <a:noFill/>
          </a:ln>
        </p:spPr>
      </p:pic>
      <p:sp>
        <p:nvSpPr>
          <p:cNvPr id="2" name="Rectangle 1"/>
          <p:cNvSpPr/>
          <p:nvPr/>
        </p:nvSpPr>
        <p:spPr>
          <a:xfrm>
            <a:off x="4931664" y="1493617"/>
            <a:ext cx="6003227" cy="4339650"/>
          </a:xfrm>
          <a:prstGeom prst="rect">
            <a:avLst/>
          </a:prstGeom>
        </p:spPr>
        <p:txBody>
          <a:bodyPr wrap="square">
            <a:spAutoFit/>
          </a:bodyPr>
          <a:lstStyle/>
          <a:p>
            <a:pPr algn="just">
              <a:lnSpc>
                <a:spcPct val="115000"/>
              </a:lnSpc>
              <a:spcAft>
                <a:spcPts val="1000"/>
              </a:spcAft>
            </a:pPr>
            <a:r>
              <a:rPr lang="en-GB" sz="2400" dirty="0">
                <a:latin typeface="Calibri" panose="020F0502020204030204" pitchFamily="34" charset="0"/>
                <a:ea typeface="Calibri" panose="020F0502020204030204" pitchFamily="34" charset="0"/>
                <a:cs typeface="Times New Roman" panose="02020603050405020304" pitchFamily="18" charset="0"/>
              </a:rPr>
              <a:t>To help your child be ready to start their school journey in September, when it is possible to do so, please make an appointment for the opticians and dentist. Also please ensure your child is up to date with their immunisations. Your child is required to have their pre-school booster and 2</a:t>
            </a:r>
            <a:r>
              <a:rPr lang="en-GB" sz="2400" baseline="30000" dirty="0">
                <a:latin typeface="Calibri" panose="020F0502020204030204" pitchFamily="34" charset="0"/>
                <a:ea typeface="Calibri" panose="020F0502020204030204" pitchFamily="34" charset="0"/>
                <a:cs typeface="Times New Roman" panose="02020603050405020304" pitchFamily="18" charset="0"/>
              </a:rPr>
              <a:t>nd</a:t>
            </a:r>
            <a:r>
              <a:rPr lang="en-GB" sz="2400" dirty="0">
                <a:latin typeface="Calibri" panose="020F0502020204030204" pitchFamily="34" charset="0"/>
                <a:ea typeface="Calibri" panose="020F0502020204030204" pitchFamily="34" charset="0"/>
                <a:cs typeface="Times New Roman" panose="02020603050405020304" pitchFamily="18" charset="0"/>
              </a:rPr>
              <a:t> MMR.  GP services in Stockport are still offering this service so please contact your surgery for more information. </a:t>
            </a:r>
          </a:p>
        </p:txBody>
      </p:sp>
    </p:spTree>
    <p:extLst>
      <p:ext uri="{BB962C8B-B14F-4D97-AF65-F5344CB8AC3E}">
        <p14:creationId xmlns:p14="http://schemas.microsoft.com/office/powerpoint/2010/main" val="8122614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p:nvPr/>
        </p:nvPicPr>
        <p:blipFill>
          <a:blip r:embed="rId2">
            <a:extLst>
              <a:ext uri="{28A0092B-C50C-407E-A947-70E740481C1C}">
                <a14:useLocalDpi xmlns:a14="http://schemas.microsoft.com/office/drawing/2010/main" val="0"/>
              </a:ext>
            </a:extLst>
          </a:blip>
          <a:srcRect/>
          <a:stretch>
            <a:fillRect/>
          </a:stretch>
        </p:blipFill>
        <p:spPr bwMode="auto">
          <a:xfrm>
            <a:off x="221170" y="176784"/>
            <a:ext cx="1362075" cy="762000"/>
          </a:xfrm>
          <a:prstGeom prst="rect">
            <a:avLst/>
          </a:prstGeom>
          <a:noFill/>
          <a:ln>
            <a:noFill/>
          </a:ln>
        </p:spPr>
      </p:pic>
      <p:sp>
        <p:nvSpPr>
          <p:cNvPr id="4" name="Rectangle 3"/>
          <p:cNvSpPr/>
          <p:nvPr/>
        </p:nvSpPr>
        <p:spPr>
          <a:xfrm>
            <a:off x="2029587" y="0"/>
            <a:ext cx="7990585" cy="1569660"/>
          </a:xfrm>
          <a:prstGeom prst="rect">
            <a:avLst/>
          </a:prstGeom>
        </p:spPr>
        <p:txBody>
          <a:bodyPr wrap="none">
            <a:spAutoFit/>
          </a:bodyPr>
          <a:lstStyle/>
          <a:p>
            <a:pPr algn="ctr"/>
            <a:r>
              <a:rPr lang="en-GB" sz="4800" b="1" dirty="0">
                <a:solidFill>
                  <a:srgbClr val="0070C0"/>
                </a:solidFill>
              </a:rPr>
              <a:t>NATIONAL CHILD </a:t>
            </a:r>
            <a:endParaRPr lang="en-GB" sz="4800" b="1" dirty="0" smtClean="0">
              <a:solidFill>
                <a:srgbClr val="0070C0"/>
              </a:solidFill>
            </a:endParaRPr>
          </a:p>
          <a:p>
            <a:pPr algn="ctr"/>
            <a:r>
              <a:rPr lang="en-GB" sz="4800" b="1" dirty="0" smtClean="0">
                <a:solidFill>
                  <a:srgbClr val="0070C0"/>
                </a:solidFill>
              </a:rPr>
              <a:t>MEASUREMENT </a:t>
            </a:r>
            <a:r>
              <a:rPr lang="en-GB" sz="4800" b="1" dirty="0">
                <a:solidFill>
                  <a:srgbClr val="0070C0"/>
                </a:solidFill>
              </a:rPr>
              <a:t>PROGRAMME</a:t>
            </a:r>
          </a:p>
        </p:txBody>
      </p:sp>
      <p:pic>
        <p:nvPicPr>
          <p:cNvPr id="5"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917" y="1775924"/>
            <a:ext cx="4689539" cy="4520244"/>
          </a:xfrm>
          <a:prstGeom prst="rect">
            <a:avLst/>
          </a:prstGeom>
        </p:spPr>
      </p:pic>
      <p:sp>
        <p:nvSpPr>
          <p:cNvPr id="7" name="Rectangle 6"/>
          <p:cNvSpPr/>
          <p:nvPr/>
        </p:nvSpPr>
        <p:spPr>
          <a:xfrm>
            <a:off x="4791456" y="1466112"/>
            <a:ext cx="7296912" cy="4770537"/>
          </a:xfrm>
          <a:prstGeom prst="rect">
            <a:avLst/>
          </a:prstGeom>
        </p:spPr>
        <p:txBody>
          <a:bodyPr wrap="square">
            <a:spAutoFit/>
          </a:bodyPr>
          <a:lstStyle/>
          <a:p>
            <a:pPr marL="285750" indent="-285750" algn="just">
              <a:buFont typeface="Arial" panose="020B0604020202020204" pitchFamily="34" charset="0"/>
              <a:buChar char="•"/>
            </a:pPr>
            <a:r>
              <a:rPr lang="en-GB" sz="2400" dirty="0">
                <a:cs typeface="Arial" panose="020B0604020202020204" pitchFamily="34" charset="0"/>
              </a:rPr>
              <a:t>Public Health England (PHE) needs to have a good understanding of how healthy</a:t>
            </a:r>
            <a:r>
              <a:rPr lang="en-GB" sz="2400" dirty="0">
                <a:solidFill>
                  <a:srgbClr val="FF0000"/>
                </a:solidFill>
                <a:cs typeface="Arial" panose="020B0604020202020204" pitchFamily="34" charset="0"/>
              </a:rPr>
              <a:t> </a:t>
            </a:r>
            <a:r>
              <a:rPr lang="en-GB" sz="2400" dirty="0">
                <a:cs typeface="Arial" panose="020B0604020202020204" pitchFamily="34" charset="0"/>
              </a:rPr>
              <a:t>children are, so that the best possible health services and advice can be provided for the children, their families and school communities, where needed. </a:t>
            </a:r>
          </a:p>
          <a:p>
            <a:pPr algn="just"/>
            <a:endParaRPr lang="en-GB" sz="800" dirty="0">
              <a:cs typeface="Arial" panose="020B0604020202020204" pitchFamily="34" charset="0"/>
            </a:endParaRPr>
          </a:p>
          <a:p>
            <a:pPr marL="285750" indent="-285750" algn="just">
              <a:buFont typeface="Arial" panose="020B0604020202020204" pitchFamily="34" charset="0"/>
              <a:buChar char="•"/>
            </a:pPr>
            <a:r>
              <a:rPr lang="en-GB" sz="2400" dirty="0">
                <a:cs typeface="Arial" panose="020B0604020202020204" pitchFamily="34" charset="0"/>
              </a:rPr>
              <a:t>As a result, a National Child Measurement Programme (NCMP)</a:t>
            </a:r>
            <a:r>
              <a:rPr lang="en-GB" sz="2400" dirty="0">
                <a:solidFill>
                  <a:srgbClr val="FF0000"/>
                </a:solidFill>
                <a:cs typeface="Arial" panose="020B0604020202020204" pitchFamily="34" charset="0"/>
              </a:rPr>
              <a:t> </a:t>
            </a:r>
            <a:r>
              <a:rPr lang="en-GB" sz="2400" dirty="0">
                <a:cs typeface="Arial" panose="020B0604020202020204" pitchFamily="34" charset="0"/>
              </a:rPr>
              <a:t>has been set up, to weigh and measure children, in England, in Reception and Year 6.</a:t>
            </a:r>
          </a:p>
          <a:p>
            <a:pPr algn="just"/>
            <a:endParaRPr lang="en-GB" sz="800" dirty="0">
              <a:cs typeface="Arial" panose="020B0604020202020204" pitchFamily="34" charset="0"/>
            </a:endParaRPr>
          </a:p>
          <a:p>
            <a:pPr marL="285750" indent="-285750" algn="just">
              <a:buFont typeface="Arial" panose="020B0604020202020204" pitchFamily="34" charset="0"/>
              <a:buChar char="•"/>
            </a:pPr>
            <a:r>
              <a:rPr lang="en-GB" sz="2400" dirty="0">
                <a:cs typeface="Arial" panose="020B0604020202020204" pitchFamily="34" charset="0"/>
              </a:rPr>
              <a:t>Along with PHE the School Health Nursery Nurses will give feedback on how your child is developing and advice on changes you can make to keep them  healthy.</a:t>
            </a:r>
            <a:endParaRPr lang="en-GB" sz="2400" strike="sngStrike" dirty="0">
              <a:cs typeface="Arial" panose="020B0604020202020204" pitchFamily="34" charset="0"/>
            </a:endParaRPr>
          </a:p>
        </p:txBody>
      </p:sp>
    </p:spTree>
    <p:extLst>
      <p:ext uri="{BB962C8B-B14F-4D97-AF65-F5344CB8AC3E}">
        <p14:creationId xmlns:p14="http://schemas.microsoft.com/office/powerpoint/2010/main" val="2471903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p:nvPr/>
        </p:nvPicPr>
        <p:blipFill>
          <a:blip r:embed="rId2">
            <a:extLst>
              <a:ext uri="{28A0092B-C50C-407E-A947-70E740481C1C}">
                <a14:useLocalDpi xmlns:a14="http://schemas.microsoft.com/office/drawing/2010/main" val="0"/>
              </a:ext>
            </a:extLst>
          </a:blip>
          <a:srcRect/>
          <a:stretch>
            <a:fillRect/>
          </a:stretch>
        </p:blipFill>
        <p:spPr bwMode="auto">
          <a:xfrm>
            <a:off x="202882" y="140208"/>
            <a:ext cx="1362075" cy="762000"/>
          </a:xfrm>
          <a:prstGeom prst="rect">
            <a:avLst/>
          </a:prstGeom>
          <a:noFill/>
          <a:ln>
            <a:noFill/>
          </a:ln>
        </p:spPr>
      </p:pic>
      <p:sp>
        <p:nvSpPr>
          <p:cNvPr id="4" name="Rectangle 3"/>
          <p:cNvSpPr/>
          <p:nvPr/>
        </p:nvSpPr>
        <p:spPr>
          <a:xfrm>
            <a:off x="3848899" y="226814"/>
            <a:ext cx="4351961" cy="830997"/>
          </a:xfrm>
          <a:prstGeom prst="rect">
            <a:avLst/>
          </a:prstGeom>
        </p:spPr>
        <p:txBody>
          <a:bodyPr wrap="none">
            <a:spAutoFit/>
          </a:bodyPr>
          <a:lstStyle/>
          <a:p>
            <a:r>
              <a:rPr lang="en-GB" sz="4800" b="1" dirty="0">
                <a:solidFill>
                  <a:srgbClr val="0070C0"/>
                </a:solidFill>
              </a:rPr>
              <a:t>HEARING CHECK</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1664199"/>
            <a:ext cx="2779486" cy="1529815"/>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4550" y="2254994"/>
            <a:ext cx="1927714" cy="3498106"/>
          </a:xfrm>
          <a:prstGeom prst="rect">
            <a:avLst/>
          </a:prstGeom>
        </p:spPr>
      </p:pic>
      <p:sp>
        <p:nvSpPr>
          <p:cNvPr id="7" name="Rectangle 6"/>
          <p:cNvSpPr/>
          <p:nvPr/>
        </p:nvSpPr>
        <p:spPr>
          <a:xfrm>
            <a:off x="3547872" y="1246378"/>
            <a:ext cx="8375904" cy="4647426"/>
          </a:xfrm>
          <a:prstGeom prst="rect">
            <a:avLst/>
          </a:prstGeom>
        </p:spPr>
        <p:txBody>
          <a:bodyPr wrap="square">
            <a:spAutoFit/>
          </a:bodyPr>
          <a:lstStyle/>
          <a:p>
            <a:pPr algn="just"/>
            <a:r>
              <a:rPr lang="en-GB" sz="2400" dirty="0">
                <a:cs typeface="Arial" panose="020B0604020202020204" pitchFamily="34" charset="0"/>
              </a:rPr>
              <a:t>As part of the Healthy Child Programme, all children will have a hearing check during their first year in school. This is to ensure that any hearing problems do not impact on your child’s learning and development.</a:t>
            </a:r>
          </a:p>
          <a:p>
            <a:pPr algn="just"/>
            <a:endParaRPr lang="en-GB" sz="800" dirty="0">
              <a:cs typeface="Arial" panose="020B0604020202020204" pitchFamily="34" charset="0"/>
            </a:endParaRPr>
          </a:p>
          <a:p>
            <a:pPr marL="285750" indent="-285750" algn="just">
              <a:buFont typeface="Arial" panose="020B0604020202020204" pitchFamily="34" charset="0"/>
              <a:buChar char="•"/>
            </a:pPr>
            <a:r>
              <a:rPr lang="en-GB" sz="2400" dirty="0">
                <a:cs typeface="Arial" panose="020B0604020202020204" pitchFamily="34" charset="0"/>
              </a:rPr>
              <a:t>You will be given a Health Check </a:t>
            </a:r>
            <a:r>
              <a:rPr lang="en-GB" sz="2400" dirty="0" smtClean="0">
                <a:cs typeface="Arial" panose="020B0604020202020204" pitchFamily="34" charset="0"/>
              </a:rPr>
              <a:t>questionnaire.</a:t>
            </a:r>
            <a:endParaRPr lang="en-GB" sz="2400" dirty="0">
              <a:cs typeface="Arial" panose="020B0604020202020204" pitchFamily="34" charset="0"/>
            </a:endParaRPr>
          </a:p>
          <a:p>
            <a:pPr algn="just"/>
            <a:endParaRPr lang="en-GB" sz="800" dirty="0">
              <a:cs typeface="Arial" panose="020B0604020202020204" pitchFamily="34" charset="0"/>
            </a:endParaRPr>
          </a:p>
          <a:p>
            <a:pPr marL="285750" indent="-285750" algn="just">
              <a:buFont typeface="Arial" panose="020B0604020202020204" pitchFamily="34" charset="0"/>
              <a:buChar char="•"/>
            </a:pPr>
            <a:r>
              <a:rPr lang="en-GB" sz="2400" dirty="0">
                <a:cs typeface="Arial" panose="020B0604020202020204" pitchFamily="34" charset="0"/>
              </a:rPr>
              <a:t>The hearing results will be returned to Parents/Carers in </a:t>
            </a:r>
            <a:r>
              <a:rPr lang="en-GB" sz="2400" dirty="0" smtClean="0">
                <a:cs typeface="Arial" panose="020B0604020202020204" pitchFamily="34" charset="0"/>
              </a:rPr>
              <a:t>writing / telephone call.</a:t>
            </a:r>
            <a:endParaRPr lang="en-GB" sz="2400" dirty="0">
              <a:cs typeface="Arial" panose="020B0604020202020204" pitchFamily="34" charset="0"/>
            </a:endParaRPr>
          </a:p>
          <a:p>
            <a:pPr algn="just"/>
            <a:endParaRPr lang="en-GB" sz="800" dirty="0">
              <a:cs typeface="Arial" panose="020B0604020202020204" pitchFamily="34" charset="0"/>
            </a:endParaRPr>
          </a:p>
          <a:p>
            <a:pPr marL="285750" indent="-285750" algn="just">
              <a:buFont typeface="Arial" panose="020B0604020202020204" pitchFamily="34" charset="0"/>
              <a:buChar char="•"/>
            </a:pPr>
            <a:r>
              <a:rPr lang="en-GB" sz="2400" dirty="0">
                <a:cs typeface="Arial" panose="020B0604020202020204" pitchFamily="34" charset="0"/>
              </a:rPr>
              <a:t>If a problem is identified, the School Health Nursery Nurse will share the results with the child’s teacher. </a:t>
            </a:r>
          </a:p>
          <a:p>
            <a:pPr algn="just"/>
            <a:endParaRPr lang="en-GB" sz="800" dirty="0">
              <a:cs typeface="Arial" panose="020B0604020202020204" pitchFamily="34" charset="0"/>
            </a:endParaRPr>
          </a:p>
          <a:p>
            <a:pPr marL="285750" indent="-285750" algn="just">
              <a:buFont typeface="Arial" panose="020B0604020202020204" pitchFamily="34" charset="0"/>
              <a:buChar char="•"/>
            </a:pPr>
            <a:r>
              <a:rPr lang="en-GB" sz="2400" dirty="0">
                <a:cs typeface="Arial" panose="020B0604020202020204" pitchFamily="34" charset="0"/>
              </a:rPr>
              <a:t>A referral to the Audiology Service may be needed, once consent has been given by the parent/carer</a:t>
            </a:r>
            <a:r>
              <a:rPr lang="en-GB" sz="2400" dirty="0" smtClean="0">
                <a:cs typeface="Arial" panose="020B0604020202020204" pitchFamily="34" charset="0"/>
              </a:rPr>
              <a:t>.</a:t>
            </a:r>
            <a:endParaRPr lang="en-GB" sz="2400" dirty="0">
              <a:cs typeface="Arial" panose="020B0604020202020204" pitchFamily="34" charset="0"/>
            </a:endParaRPr>
          </a:p>
        </p:txBody>
      </p:sp>
    </p:spTree>
    <p:extLst>
      <p:ext uri="{BB962C8B-B14F-4D97-AF65-F5344CB8AC3E}">
        <p14:creationId xmlns:p14="http://schemas.microsoft.com/office/powerpoint/2010/main" val="20860855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66889" y="3074320"/>
            <a:ext cx="11629454" cy="2759473"/>
          </a:xfrm>
          <a:prstGeom prst="rect">
            <a:avLst/>
          </a:prstGeom>
        </p:spPr>
        <p:txBody>
          <a:bodyPr wrap="square">
            <a:spAutoFit/>
          </a:bodyPr>
          <a:lstStyle/>
          <a:p>
            <a:pPr algn="ctr"/>
            <a:r>
              <a:rPr lang="en-GB" sz="2000" b="1" dirty="0">
                <a:solidFill>
                  <a:srgbClr val="0070C0"/>
                </a:solidFill>
              </a:rPr>
              <a:t>'Give your child the best start in life. </a:t>
            </a:r>
            <a:r>
              <a:rPr lang="en-GB" sz="2000" b="1" dirty="0" smtClean="0">
                <a:solidFill>
                  <a:srgbClr val="0070C0"/>
                </a:solidFill>
              </a:rPr>
              <a:t> You </a:t>
            </a:r>
            <a:r>
              <a:rPr lang="en-GB" sz="2000" b="1" dirty="0">
                <a:solidFill>
                  <a:srgbClr val="0070C0"/>
                </a:solidFill>
              </a:rPr>
              <a:t>make all the difference'.</a:t>
            </a:r>
          </a:p>
          <a:p>
            <a:pPr algn="ctr">
              <a:lnSpc>
                <a:spcPct val="115000"/>
              </a:lnSpc>
              <a:spcAft>
                <a:spcPts val="1000"/>
              </a:spcAft>
            </a:pPr>
            <a:r>
              <a:rPr lang="en-GB" sz="2000" dirty="0" smtClean="0"/>
              <a:t>Working </a:t>
            </a:r>
            <a:r>
              <a:rPr lang="en-GB" sz="2000" dirty="0"/>
              <a:t>together with families and communities to give children the best start in life.</a:t>
            </a:r>
          </a:p>
          <a:p>
            <a:pPr algn="ctr">
              <a:lnSpc>
                <a:spcPct val="115000"/>
              </a:lnSpc>
              <a:spcAft>
                <a:spcPts val="1000"/>
              </a:spcAft>
            </a:pPr>
            <a:r>
              <a:rPr lang="en-GB" sz="2000" dirty="0"/>
              <a:t>Start Well brings together services that work with families to support children’s development from pre-birth to 5 years and help them to get ready for school. We work together with services to make sure that your child receives the right support at the right time to help their </a:t>
            </a:r>
            <a:r>
              <a:rPr lang="en-GB" sz="2000" dirty="0" smtClean="0"/>
              <a:t>development.</a:t>
            </a:r>
            <a:endParaRPr lang="en-GB" sz="2000" dirty="0">
              <a:ea typeface="Calibri" panose="020F0502020204030204" pitchFamily="34" charset="0"/>
              <a:cs typeface="Times New Roman" panose="02020603050405020304" pitchFamily="18" charset="0"/>
            </a:endParaRPr>
          </a:p>
          <a:p>
            <a:pPr algn="ctr">
              <a:lnSpc>
                <a:spcPct val="115000"/>
              </a:lnSpc>
              <a:spcAft>
                <a:spcPts val="1000"/>
              </a:spcAft>
            </a:pPr>
            <a:r>
              <a:rPr lang="en-GB" sz="2000" dirty="0" smtClean="0">
                <a:ea typeface="Calibri" panose="020F0502020204030204" pitchFamily="34" charset="0"/>
                <a:cs typeface="Times New Roman" panose="02020603050405020304" pitchFamily="18" charset="0"/>
              </a:rPr>
              <a:t>There </a:t>
            </a:r>
            <a:r>
              <a:rPr lang="en-GB" sz="2000" dirty="0">
                <a:ea typeface="Calibri" panose="020F0502020204030204" pitchFamily="34" charset="0"/>
                <a:cs typeface="Times New Roman" panose="02020603050405020304" pitchFamily="18" charset="0"/>
              </a:rPr>
              <a:t>are some useful tips on how to help your child get for school and fun activities on the Start Well page: </a:t>
            </a:r>
            <a:r>
              <a:rPr lang="en-GB" sz="2000" dirty="0">
                <a:ea typeface="Calibri" panose="020F0502020204030204" pitchFamily="34" charset="0"/>
                <a:cs typeface="Times New Roman" panose="02020603050405020304" pitchFamily="18" charset="0"/>
                <a:hlinkClick r:id="rId2"/>
              </a:rPr>
              <a:t>https://www.stockport.gov.uk/start-well</a:t>
            </a:r>
            <a:endParaRPr lang="en-GB" sz="2000" dirty="0">
              <a:ea typeface="Calibri" panose="020F0502020204030204" pitchFamily="34" charset="0"/>
              <a:cs typeface="Times New Roman" panose="02020603050405020304" pitchFamily="18" charset="0"/>
            </a:endParaRPr>
          </a:p>
        </p:txBody>
      </p:sp>
      <p:pic>
        <p:nvPicPr>
          <p:cNvPr id="5"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202882" y="140208"/>
            <a:ext cx="1362075" cy="762000"/>
          </a:xfrm>
          <a:prstGeom prst="rect">
            <a:avLst/>
          </a:prstGeom>
          <a:noFill/>
          <a:ln>
            <a:noFill/>
          </a:ln>
        </p:spPr>
      </p:pic>
      <p:sp>
        <p:nvSpPr>
          <p:cNvPr id="6" name="Rectangle 5"/>
          <p:cNvSpPr/>
          <p:nvPr/>
        </p:nvSpPr>
        <p:spPr>
          <a:xfrm>
            <a:off x="4658342" y="232322"/>
            <a:ext cx="2846548" cy="830997"/>
          </a:xfrm>
          <a:prstGeom prst="rect">
            <a:avLst/>
          </a:prstGeom>
        </p:spPr>
        <p:txBody>
          <a:bodyPr wrap="none">
            <a:spAutoFit/>
          </a:bodyPr>
          <a:lstStyle/>
          <a:p>
            <a:pPr algn="ctr"/>
            <a:r>
              <a:rPr lang="en-GB" sz="4800" b="1" dirty="0">
                <a:solidFill>
                  <a:srgbClr val="0070C0"/>
                </a:solidFill>
              </a:rPr>
              <a:t>Start Well </a:t>
            </a:r>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71854" y="1142564"/>
            <a:ext cx="3819525" cy="1774372"/>
          </a:xfrm>
          <a:prstGeom prst="rect">
            <a:avLst/>
          </a:prstGeom>
        </p:spPr>
      </p:pic>
    </p:spTree>
    <p:extLst>
      <p:ext uri="{BB962C8B-B14F-4D97-AF65-F5344CB8AC3E}">
        <p14:creationId xmlns:p14="http://schemas.microsoft.com/office/powerpoint/2010/main" val="4326235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TotalTime>
  <Words>733</Words>
  <Application>Microsoft Office PowerPoint</Application>
  <PresentationFormat>Widescreen</PresentationFormat>
  <Paragraphs>48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PowerPoint Presentation</vt:lpstr>
      <vt:lpstr>Stockport Health Visiting &amp; School Nursing Service</vt:lpstr>
      <vt:lpstr>PowerPoint Presentation</vt:lpstr>
      <vt:lpstr>PowerPoint Presentation</vt:lpstr>
      <vt:lpstr>PowerPoint Presentation</vt:lpstr>
      <vt:lpstr>PowerPoint Presentation</vt:lpstr>
      <vt:lpstr>PowerPoint Presentation</vt:lpstr>
      <vt:lpstr>PowerPoint Presentation</vt:lpstr>
    </vt:vector>
  </TitlesOfParts>
  <Company>RM Education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Miss Miller</dc:creator>
  <cp:lastModifiedBy>Miss Miller</cp:lastModifiedBy>
  <cp:revision>15</cp:revision>
  <dcterms:created xsi:type="dcterms:W3CDTF">2020-07-06T11:18:57Z</dcterms:created>
  <dcterms:modified xsi:type="dcterms:W3CDTF">2020-07-07T10:46:22Z</dcterms:modified>
</cp:coreProperties>
</file>